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p:scale>
          <a:sx n="41" d="100"/>
          <a:sy n="41" d="100"/>
        </p:scale>
        <p:origin x="40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F145D-9532-48DC-9EFE-F77FD1D43A50}" type="doc">
      <dgm:prSet loTypeId="urn:microsoft.com/office/officeart/2005/8/layout/hProcess9" loCatId="process" qsTypeId="urn:microsoft.com/office/officeart/2005/8/quickstyle/3d1" qsCatId="3D" csTypeId="urn:microsoft.com/office/officeart/2005/8/colors/accent1_2" csCatId="accent1" phldr="1"/>
      <dgm:spPr/>
    </dgm:pt>
    <dgm:pt modelId="{FB1486F0-68EE-46FA-BDD1-D4A61BE96451}">
      <dgm:prSet phldrT="[Text]"/>
      <dgm:spPr/>
      <dgm:t>
        <a:bodyPr/>
        <a:lstStyle/>
        <a:p>
          <a:r>
            <a:rPr lang="en-US" b="1" dirty="0" smtClean="0"/>
            <a:t>RESULTS</a:t>
          </a:r>
          <a:endParaRPr lang="en-US" b="1" dirty="0"/>
        </a:p>
      </dgm:t>
    </dgm:pt>
    <dgm:pt modelId="{3ABDAD1A-B5E9-4367-9BF5-CE4322675F68}" type="parTrans" cxnId="{175476BA-EFAE-4791-90CA-2AE789DAD401}">
      <dgm:prSet/>
      <dgm:spPr/>
      <dgm:t>
        <a:bodyPr/>
        <a:lstStyle/>
        <a:p>
          <a:endParaRPr lang="en-US"/>
        </a:p>
      </dgm:t>
    </dgm:pt>
    <dgm:pt modelId="{105686B8-EF26-4B46-B19B-B2E0733DD82A}" type="sibTrans" cxnId="{175476BA-EFAE-4791-90CA-2AE789DAD401}">
      <dgm:prSet/>
      <dgm:spPr/>
      <dgm:t>
        <a:bodyPr/>
        <a:lstStyle/>
        <a:p>
          <a:endParaRPr lang="en-US"/>
        </a:p>
      </dgm:t>
    </dgm:pt>
    <dgm:pt modelId="{4E56FB7E-04AC-40DF-9B90-231BD9C5B55D}">
      <dgm:prSet phldrT="[Text]"/>
      <dgm:spPr/>
      <dgm:t>
        <a:bodyPr/>
        <a:lstStyle/>
        <a:p>
          <a:r>
            <a:rPr lang="en-US" b="1" dirty="0" smtClean="0"/>
            <a:t>INFORMATION</a:t>
          </a:r>
          <a:endParaRPr lang="en-US" b="1" dirty="0"/>
        </a:p>
      </dgm:t>
    </dgm:pt>
    <dgm:pt modelId="{054532A0-8D4F-4C50-8E83-1EC5B100CF56}" type="parTrans" cxnId="{4B2EA2B0-7732-47F9-B7FE-2D263C3AD9A5}">
      <dgm:prSet/>
      <dgm:spPr/>
      <dgm:t>
        <a:bodyPr/>
        <a:lstStyle/>
        <a:p>
          <a:endParaRPr lang="en-US"/>
        </a:p>
      </dgm:t>
    </dgm:pt>
    <dgm:pt modelId="{3E9BEDF9-ECD7-4C38-ABA1-D4E1F34C14B1}" type="sibTrans" cxnId="{4B2EA2B0-7732-47F9-B7FE-2D263C3AD9A5}">
      <dgm:prSet/>
      <dgm:spPr/>
      <dgm:t>
        <a:bodyPr/>
        <a:lstStyle/>
        <a:p>
          <a:endParaRPr lang="en-US"/>
        </a:p>
      </dgm:t>
    </dgm:pt>
    <dgm:pt modelId="{96EDEC85-7D28-40B4-A359-095C6C0A03A0}">
      <dgm:prSet phldrT="[Text]"/>
      <dgm:spPr/>
      <dgm:t>
        <a:bodyPr/>
        <a:lstStyle/>
        <a:p>
          <a:r>
            <a:rPr lang="en-US" b="1" dirty="0" smtClean="0"/>
            <a:t>CHART</a:t>
          </a:r>
          <a:endParaRPr lang="en-US" b="1" dirty="0"/>
        </a:p>
      </dgm:t>
    </dgm:pt>
    <dgm:pt modelId="{5ADCAC49-6F78-4B4C-8120-AEB2240B13A3}" type="parTrans" cxnId="{7F1F6DEB-61B6-4BF7-A5F4-5BD93C6BEE3C}">
      <dgm:prSet/>
      <dgm:spPr/>
      <dgm:t>
        <a:bodyPr/>
        <a:lstStyle/>
        <a:p>
          <a:endParaRPr lang="en-US"/>
        </a:p>
      </dgm:t>
    </dgm:pt>
    <dgm:pt modelId="{DE0A556F-9664-4D00-9C54-CC35C6F2BF7A}" type="sibTrans" cxnId="{7F1F6DEB-61B6-4BF7-A5F4-5BD93C6BEE3C}">
      <dgm:prSet/>
      <dgm:spPr/>
      <dgm:t>
        <a:bodyPr/>
        <a:lstStyle/>
        <a:p>
          <a:endParaRPr lang="en-US"/>
        </a:p>
      </dgm:t>
    </dgm:pt>
    <dgm:pt modelId="{5C48F157-9EF4-4117-B953-5CFE572DB5C1}">
      <dgm:prSet/>
      <dgm:spPr/>
      <dgm:t>
        <a:bodyPr/>
        <a:lstStyle/>
        <a:p>
          <a:r>
            <a:rPr lang="en-US" b="1" dirty="0" smtClean="0"/>
            <a:t>MINI-POSTER</a:t>
          </a:r>
          <a:endParaRPr lang="en-US" b="1" dirty="0"/>
        </a:p>
      </dgm:t>
    </dgm:pt>
    <dgm:pt modelId="{9BC2DC6C-DFC3-4CE5-BFC2-2BEE5680535E}" type="parTrans" cxnId="{CC1D66EB-EF9A-44FD-A42F-8B67700B32C4}">
      <dgm:prSet/>
      <dgm:spPr/>
      <dgm:t>
        <a:bodyPr/>
        <a:lstStyle/>
        <a:p>
          <a:endParaRPr lang="en-US"/>
        </a:p>
      </dgm:t>
    </dgm:pt>
    <dgm:pt modelId="{C53EB83E-3E76-46F0-83CD-EEFBB7E70037}" type="sibTrans" cxnId="{CC1D66EB-EF9A-44FD-A42F-8B67700B32C4}">
      <dgm:prSet/>
      <dgm:spPr/>
      <dgm:t>
        <a:bodyPr/>
        <a:lstStyle/>
        <a:p>
          <a:endParaRPr lang="en-US"/>
        </a:p>
      </dgm:t>
    </dgm:pt>
    <dgm:pt modelId="{090A5212-7F8E-43FF-9DE1-0C732B830E19}">
      <dgm:prSet/>
      <dgm:spPr/>
      <dgm:t>
        <a:bodyPr/>
        <a:lstStyle/>
        <a:p>
          <a:r>
            <a:rPr lang="en-US" b="1" dirty="0" smtClean="0"/>
            <a:t>PRESENT</a:t>
          </a:r>
          <a:endParaRPr lang="en-US" b="1" dirty="0"/>
        </a:p>
      </dgm:t>
    </dgm:pt>
    <dgm:pt modelId="{D3FB1D81-2A1D-481D-A3CA-AB16CAE4F3B2}" type="parTrans" cxnId="{591369F6-0945-4075-AFD8-7333A80C7DDC}">
      <dgm:prSet/>
      <dgm:spPr/>
      <dgm:t>
        <a:bodyPr/>
        <a:lstStyle/>
        <a:p>
          <a:endParaRPr lang="en-US"/>
        </a:p>
      </dgm:t>
    </dgm:pt>
    <dgm:pt modelId="{25D7AF98-1EBE-4E00-83F4-D118D5BABFE6}" type="sibTrans" cxnId="{591369F6-0945-4075-AFD8-7333A80C7DDC}">
      <dgm:prSet/>
      <dgm:spPr/>
      <dgm:t>
        <a:bodyPr/>
        <a:lstStyle/>
        <a:p>
          <a:endParaRPr lang="en-US"/>
        </a:p>
      </dgm:t>
    </dgm:pt>
    <dgm:pt modelId="{126C4E5C-7CEC-4577-803E-21C14236902B}" type="pres">
      <dgm:prSet presAssocID="{BE5F145D-9532-48DC-9EFE-F77FD1D43A50}" presName="CompostProcess" presStyleCnt="0">
        <dgm:presLayoutVars>
          <dgm:dir/>
          <dgm:resizeHandles val="exact"/>
        </dgm:presLayoutVars>
      </dgm:prSet>
      <dgm:spPr/>
    </dgm:pt>
    <dgm:pt modelId="{95CFB36A-FA9D-4414-BC15-1DE581071273}" type="pres">
      <dgm:prSet presAssocID="{BE5F145D-9532-48DC-9EFE-F77FD1D43A50}" presName="arrow" presStyleLbl="bgShp" presStyleIdx="0" presStyleCnt="1" custLinFactY="27972" custLinFactNeighborX="-14456" custLinFactNeighborY="100000"/>
      <dgm:spPr/>
    </dgm:pt>
    <dgm:pt modelId="{A0F417C2-29A2-40B3-8673-D302E64B04C4}" type="pres">
      <dgm:prSet presAssocID="{BE5F145D-9532-48DC-9EFE-F77FD1D43A50}" presName="linearProcess" presStyleCnt="0"/>
      <dgm:spPr/>
    </dgm:pt>
    <dgm:pt modelId="{928B262F-5245-4F1B-81C6-1F95D8E06B89}" type="pres">
      <dgm:prSet presAssocID="{FB1486F0-68EE-46FA-BDD1-D4A61BE96451}" presName="textNode" presStyleLbl="node1" presStyleIdx="0" presStyleCnt="5">
        <dgm:presLayoutVars>
          <dgm:bulletEnabled val="1"/>
        </dgm:presLayoutVars>
      </dgm:prSet>
      <dgm:spPr/>
      <dgm:t>
        <a:bodyPr/>
        <a:lstStyle/>
        <a:p>
          <a:endParaRPr lang="en-US"/>
        </a:p>
      </dgm:t>
    </dgm:pt>
    <dgm:pt modelId="{83E7EFFA-7A24-4F50-8F34-51BE6DF21F38}" type="pres">
      <dgm:prSet presAssocID="{105686B8-EF26-4B46-B19B-B2E0733DD82A}" presName="sibTrans" presStyleCnt="0"/>
      <dgm:spPr/>
    </dgm:pt>
    <dgm:pt modelId="{7B6153DF-C845-4D10-A9F3-0A4EBC011F84}" type="pres">
      <dgm:prSet presAssocID="{4E56FB7E-04AC-40DF-9B90-231BD9C5B55D}" presName="textNode" presStyleLbl="node1" presStyleIdx="1" presStyleCnt="5">
        <dgm:presLayoutVars>
          <dgm:bulletEnabled val="1"/>
        </dgm:presLayoutVars>
      </dgm:prSet>
      <dgm:spPr/>
      <dgm:t>
        <a:bodyPr/>
        <a:lstStyle/>
        <a:p>
          <a:endParaRPr lang="en-US"/>
        </a:p>
      </dgm:t>
    </dgm:pt>
    <dgm:pt modelId="{80E9523F-ED90-40FF-86A0-AE5DC4E2BCBF}" type="pres">
      <dgm:prSet presAssocID="{3E9BEDF9-ECD7-4C38-ABA1-D4E1F34C14B1}" presName="sibTrans" presStyleCnt="0"/>
      <dgm:spPr/>
    </dgm:pt>
    <dgm:pt modelId="{DB6ADD52-9426-463B-A749-1E0E9720AEA7}" type="pres">
      <dgm:prSet presAssocID="{96EDEC85-7D28-40B4-A359-095C6C0A03A0}" presName="textNode" presStyleLbl="node1" presStyleIdx="2" presStyleCnt="5">
        <dgm:presLayoutVars>
          <dgm:bulletEnabled val="1"/>
        </dgm:presLayoutVars>
      </dgm:prSet>
      <dgm:spPr/>
      <dgm:t>
        <a:bodyPr/>
        <a:lstStyle/>
        <a:p>
          <a:endParaRPr lang="en-US"/>
        </a:p>
      </dgm:t>
    </dgm:pt>
    <dgm:pt modelId="{E4765C0F-4B5F-4FA6-B328-D630BE56CBE6}" type="pres">
      <dgm:prSet presAssocID="{DE0A556F-9664-4D00-9C54-CC35C6F2BF7A}" presName="sibTrans" presStyleCnt="0"/>
      <dgm:spPr/>
    </dgm:pt>
    <dgm:pt modelId="{E1E88C1E-8E82-4D1D-98F6-5C46BD83DF46}" type="pres">
      <dgm:prSet presAssocID="{5C48F157-9EF4-4117-B953-5CFE572DB5C1}" presName="textNode" presStyleLbl="node1" presStyleIdx="3" presStyleCnt="5">
        <dgm:presLayoutVars>
          <dgm:bulletEnabled val="1"/>
        </dgm:presLayoutVars>
      </dgm:prSet>
      <dgm:spPr/>
      <dgm:t>
        <a:bodyPr/>
        <a:lstStyle/>
        <a:p>
          <a:endParaRPr lang="en-US"/>
        </a:p>
      </dgm:t>
    </dgm:pt>
    <dgm:pt modelId="{E23A3BDF-CD7F-4CB3-863C-183285B88180}" type="pres">
      <dgm:prSet presAssocID="{C53EB83E-3E76-46F0-83CD-EEFBB7E70037}" presName="sibTrans" presStyleCnt="0"/>
      <dgm:spPr/>
    </dgm:pt>
    <dgm:pt modelId="{6CF57612-9F64-48CD-A6EB-60B6047D079C}" type="pres">
      <dgm:prSet presAssocID="{090A5212-7F8E-43FF-9DE1-0C732B830E19}" presName="textNode" presStyleLbl="node1" presStyleIdx="4" presStyleCnt="5">
        <dgm:presLayoutVars>
          <dgm:bulletEnabled val="1"/>
        </dgm:presLayoutVars>
      </dgm:prSet>
      <dgm:spPr/>
      <dgm:t>
        <a:bodyPr/>
        <a:lstStyle/>
        <a:p>
          <a:endParaRPr lang="en-US"/>
        </a:p>
      </dgm:t>
    </dgm:pt>
  </dgm:ptLst>
  <dgm:cxnLst>
    <dgm:cxn modelId="{591369F6-0945-4075-AFD8-7333A80C7DDC}" srcId="{BE5F145D-9532-48DC-9EFE-F77FD1D43A50}" destId="{090A5212-7F8E-43FF-9DE1-0C732B830E19}" srcOrd="4" destOrd="0" parTransId="{D3FB1D81-2A1D-481D-A3CA-AB16CAE4F3B2}" sibTransId="{25D7AF98-1EBE-4E00-83F4-D118D5BABFE6}"/>
    <dgm:cxn modelId="{6016119F-1B74-4CAC-BF45-566D235D899D}" type="presOf" srcId="{FB1486F0-68EE-46FA-BDD1-D4A61BE96451}" destId="{928B262F-5245-4F1B-81C6-1F95D8E06B89}" srcOrd="0" destOrd="0" presId="urn:microsoft.com/office/officeart/2005/8/layout/hProcess9"/>
    <dgm:cxn modelId="{97A4EE5A-D17E-4553-B7A7-8D0651DF4F99}" type="presOf" srcId="{4E56FB7E-04AC-40DF-9B90-231BD9C5B55D}" destId="{7B6153DF-C845-4D10-A9F3-0A4EBC011F84}" srcOrd="0" destOrd="0" presId="urn:microsoft.com/office/officeart/2005/8/layout/hProcess9"/>
    <dgm:cxn modelId="{175476BA-EFAE-4791-90CA-2AE789DAD401}" srcId="{BE5F145D-9532-48DC-9EFE-F77FD1D43A50}" destId="{FB1486F0-68EE-46FA-BDD1-D4A61BE96451}" srcOrd="0" destOrd="0" parTransId="{3ABDAD1A-B5E9-4367-9BF5-CE4322675F68}" sibTransId="{105686B8-EF26-4B46-B19B-B2E0733DD82A}"/>
    <dgm:cxn modelId="{CC1D66EB-EF9A-44FD-A42F-8B67700B32C4}" srcId="{BE5F145D-9532-48DC-9EFE-F77FD1D43A50}" destId="{5C48F157-9EF4-4117-B953-5CFE572DB5C1}" srcOrd="3" destOrd="0" parTransId="{9BC2DC6C-DFC3-4CE5-BFC2-2BEE5680535E}" sibTransId="{C53EB83E-3E76-46F0-83CD-EEFBB7E70037}"/>
    <dgm:cxn modelId="{A6AF1BEB-4CA5-4D96-A931-A85E1FC29BA8}" type="presOf" srcId="{5C48F157-9EF4-4117-B953-5CFE572DB5C1}" destId="{E1E88C1E-8E82-4D1D-98F6-5C46BD83DF46}" srcOrd="0" destOrd="0" presId="urn:microsoft.com/office/officeart/2005/8/layout/hProcess9"/>
    <dgm:cxn modelId="{AE6951AD-BF05-4866-8C79-23037F49F721}" type="presOf" srcId="{96EDEC85-7D28-40B4-A359-095C6C0A03A0}" destId="{DB6ADD52-9426-463B-A749-1E0E9720AEA7}" srcOrd="0" destOrd="0" presId="urn:microsoft.com/office/officeart/2005/8/layout/hProcess9"/>
    <dgm:cxn modelId="{7F1F6DEB-61B6-4BF7-A5F4-5BD93C6BEE3C}" srcId="{BE5F145D-9532-48DC-9EFE-F77FD1D43A50}" destId="{96EDEC85-7D28-40B4-A359-095C6C0A03A0}" srcOrd="2" destOrd="0" parTransId="{5ADCAC49-6F78-4B4C-8120-AEB2240B13A3}" sibTransId="{DE0A556F-9664-4D00-9C54-CC35C6F2BF7A}"/>
    <dgm:cxn modelId="{511290CE-ADEF-4344-B8DF-3B99C83D178B}" type="presOf" srcId="{090A5212-7F8E-43FF-9DE1-0C732B830E19}" destId="{6CF57612-9F64-48CD-A6EB-60B6047D079C}" srcOrd="0" destOrd="0" presId="urn:microsoft.com/office/officeart/2005/8/layout/hProcess9"/>
    <dgm:cxn modelId="{4B2EA2B0-7732-47F9-B7FE-2D263C3AD9A5}" srcId="{BE5F145D-9532-48DC-9EFE-F77FD1D43A50}" destId="{4E56FB7E-04AC-40DF-9B90-231BD9C5B55D}" srcOrd="1" destOrd="0" parTransId="{054532A0-8D4F-4C50-8E83-1EC5B100CF56}" sibTransId="{3E9BEDF9-ECD7-4C38-ABA1-D4E1F34C14B1}"/>
    <dgm:cxn modelId="{A8A9E5DC-6DAA-4C62-9318-8E998D6511AC}" type="presOf" srcId="{BE5F145D-9532-48DC-9EFE-F77FD1D43A50}" destId="{126C4E5C-7CEC-4577-803E-21C14236902B}" srcOrd="0" destOrd="0" presId="urn:microsoft.com/office/officeart/2005/8/layout/hProcess9"/>
    <dgm:cxn modelId="{F8C1182A-EABB-433C-B6BE-55DA2B849168}" type="presParOf" srcId="{126C4E5C-7CEC-4577-803E-21C14236902B}" destId="{95CFB36A-FA9D-4414-BC15-1DE581071273}" srcOrd="0" destOrd="0" presId="urn:microsoft.com/office/officeart/2005/8/layout/hProcess9"/>
    <dgm:cxn modelId="{29B23053-98E0-472D-B22B-0915836C970F}" type="presParOf" srcId="{126C4E5C-7CEC-4577-803E-21C14236902B}" destId="{A0F417C2-29A2-40B3-8673-D302E64B04C4}" srcOrd="1" destOrd="0" presId="urn:microsoft.com/office/officeart/2005/8/layout/hProcess9"/>
    <dgm:cxn modelId="{B2752A3B-DB03-482F-92ED-6007CA8DF642}" type="presParOf" srcId="{A0F417C2-29A2-40B3-8673-D302E64B04C4}" destId="{928B262F-5245-4F1B-81C6-1F95D8E06B89}" srcOrd="0" destOrd="0" presId="urn:microsoft.com/office/officeart/2005/8/layout/hProcess9"/>
    <dgm:cxn modelId="{0A3EBC0A-394F-41AA-A487-EDD26F171E40}" type="presParOf" srcId="{A0F417C2-29A2-40B3-8673-D302E64B04C4}" destId="{83E7EFFA-7A24-4F50-8F34-51BE6DF21F38}" srcOrd="1" destOrd="0" presId="urn:microsoft.com/office/officeart/2005/8/layout/hProcess9"/>
    <dgm:cxn modelId="{9D1B38A8-7DF9-4154-B650-1D5295F82973}" type="presParOf" srcId="{A0F417C2-29A2-40B3-8673-D302E64B04C4}" destId="{7B6153DF-C845-4D10-A9F3-0A4EBC011F84}" srcOrd="2" destOrd="0" presId="urn:microsoft.com/office/officeart/2005/8/layout/hProcess9"/>
    <dgm:cxn modelId="{F2B7D1EC-6916-4A49-9771-5A4A5BB49F6D}" type="presParOf" srcId="{A0F417C2-29A2-40B3-8673-D302E64B04C4}" destId="{80E9523F-ED90-40FF-86A0-AE5DC4E2BCBF}" srcOrd="3" destOrd="0" presId="urn:microsoft.com/office/officeart/2005/8/layout/hProcess9"/>
    <dgm:cxn modelId="{70DCF447-0C25-4EFD-9672-AAD9F711BC70}" type="presParOf" srcId="{A0F417C2-29A2-40B3-8673-D302E64B04C4}" destId="{DB6ADD52-9426-463B-A749-1E0E9720AEA7}" srcOrd="4" destOrd="0" presId="urn:microsoft.com/office/officeart/2005/8/layout/hProcess9"/>
    <dgm:cxn modelId="{AFFB5D48-DFBD-4872-AE0E-2CE4D43E4D2A}" type="presParOf" srcId="{A0F417C2-29A2-40B3-8673-D302E64B04C4}" destId="{E4765C0F-4B5F-4FA6-B328-D630BE56CBE6}" srcOrd="5" destOrd="0" presId="urn:microsoft.com/office/officeart/2005/8/layout/hProcess9"/>
    <dgm:cxn modelId="{0661BE51-ED98-4CCA-9B8B-AADA28AD3155}" type="presParOf" srcId="{A0F417C2-29A2-40B3-8673-D302E64B04C4}" destId="{E1E88C1E-8E82-4D1D-98F6-5C46BD83DF46}" srcOrd="6" destOrd="0" presId="urn:microsoft.com/office/officeart/2005/8/layout/hProcess9"/>
    <dgm:cxn modelId="{519BAE4B-2ED7-4E03-94E6-0B0BA0AC0EC1}" type="presParOf" srcId="{A0F417C2-29A2-40B3-8673-D302E64B04C4}" destId="{E23A3BDF-CD7F-4CB3-863C-183285B88180}" srcOrd="7" destOrd="0" presId="urn:microsoft.com/office/officeart/2005/8/layout/hProcess9"/>
    <dgm:cxn modelId="{386577F3-C278-4AA1-8EB3-42756ECB3359}" type="presParOf" srcId="{A0F417C2-29A2-40B3-8673-D302E64B04C4}" destId="{6CF57612-9F64-48CD-A6EB-60B6047D079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FB36A-FA9D-4414-BC15-1DE581071273}">
      <dsp:nvSpPr>
        <dsp:cNvPr id="0" name=""/>
        <dsp:cNvSpPr/>
      </dsp:nvSpPr>
      <dsp:spPr>
        <a:xfrm>
          <a:off x="0" y="0"/>
          <a:ext cx="6167337" cy="1592386"/>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28B262F-5245-4F1B-81C6-1F95D8E06B89}">
      <dsp:nvSpPr>
        <dsp:cNvPr id="0" name=""/>
        <dsp:cNvSpPr/>
      </dsp:nvSpPr>
      <dsp:spPr>
        <a:xfrm>
          <a:off x="1549" y="477715"/>
          <a:ext cx="1337856" cy="63695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RESULTS</a:t>
          </a:r>
          <a:endParaRPr lang="en-US" sz="1400" b="1" kern="1200" dirty="0"/>
        </a:p>
      </dsp:txBody>
      <dsp:txXfrm>
        <a:off x="32643" y="508809"/>
        <a:ext cx="1275668" cy="574766"/>
      </dsp:txXfrm>
    </dsp:sp>
    <dsp:sp modelId="{7B6153DF-C845-4D10-A9F3-0A4EBC011F84}">
      <dsp:nvSpPr>
        <dsp:cNvPr id="0" name=""/>
        <dsp:cNvSpPr/>
      </dsp:nvSpPr>
      <dsp:spPr>
        <a:xfrm>
          <a:off x="1480233" y="477715"/>
          <a:ext cx="1337856" cy="63695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INFORMATION</a:t>
          </a:r>
          <a:endParaRPr lang="en-US" sz="1400" b="1" kern="1200" dirty="0"/>
        </a:p>
      </dsp:txBody>
      <dsp:txXfrm>
        <a:off x="1511327" y="508809"/>
        <a:ext cx="1275668" cy="574766"/>
      </dsp:txXfrm>
    </dsp:sp>
    <dsp:sp modelId="{DB6ADD52-9426-463B-A749-1E0E9720AEA7}">
      <dsp:nvSpPr>
        <dsp:cNvPr id="0" name=""/>
        <dsp:cNvSpPr/>
      </dsp:nvSpPr>
      <dsp:spPr>
        <a:xfrm>
          <a:off x="2958917" y="477715"/>
          <a:ext cx="1337856" cy="63695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CHART</a:t>
          </a:r>
          <a:endParaRPr lang="en-US" sz="1400" b="1" kern="1200" dirty="0"/>
        </a:p>
      </dsp:txBody>
      <dsp:txXfrm>
        <a:off x="2990011" y="508809"/>
        <a:ext cx="1275668" cy="574766"/>
      </dsp:txXfrm>
    </dsp:sp>
    <dsp:sp modelId="{E1E88C1E-8E82-4D1D-98F6-5C46BD83DF46}">
      <dsp:nvSpPr>
        <dsp:cNvPr id="0" name=""/>
        <dsp:cNvSpPr/>
      </dsp:nvSpPr>
      <dsp:spPr>
        <a:xfrm>
          <a:off x="4437600" y="477715"/>
          <a:ext cx="1337856" cy="63695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MINI-POSTER</a:t>
          </a:r>
          <a:endParaRPr lang="en-US" sz="1400" b="1" kern="1200" dirty="0"/>
        </a:p>
      </dsp:txBody>
      <dsp:txXfrm>
        <a:off x="4468694" y="508809"/>
        <a:ext cx="1275668" cy="574766"/>
      </dsp:txXfrm>
    </dsp:sp>
    <dsp:sp modelId="{6CF57612-9F64-48CD-A6EB-60B6047D079C}">
      <dsp:nvSpPr>
        <dsp:cNvPr id="0" name=""/>
        <dsp:cNvSpPr/>
      </dsp:nvSpPr>
      <dsp:spPr>
        <a:xfrm>
          <a:off x="5916284" y="477715"/>
          <a:ext cx="1337856" cy="63695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PRESENT</a:t>
          </a:r>
          <a:endParaRPr lang="en-US" sz="1400" b="1" kern="1200" dirty="0"/>
        </a:p>
      </dsp:txBody>
      <dsp:txXfrm>
        <a:off x="5947378" y="508809"/>
        <a:ext cx="1275668" cy="5747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F606E293-9A02-427B-AEDE-63012BFC8811}" type="datetimeFigureOut">
              <a:rPr lang="bg-BG" smtClean="0"/>
              <a:t>15.12.2016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4BD8935-6336-4C7D-AE87-4CD52180AD78}" type="slidenum">
              <a:rPr lang="bg-BG" smtClean="0"/>
              <a:t>‹#›</a:t>
            </a:fld>
            <a:endParaRPr lang="bg-BG"/>
          </a:p>
        </p:txBody>
      </p:sp>
    </p:spTree>
    <p:extLst>
      <p:ext uri="{BB962C8B-B14F-4D97-AF65-F5344CB8AC3E}">
        <p14:creationId xmlns:p14="http://schemas.microsoft.com/office/powerpoint/2010/main" val="89513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F606E293-9A02-427B-AEDE-63012BFC8811}" type="datetimeFigureOut">
              <a:rPr lang="bg-BG" smtClean="0"/>
              <a:t>15.12.2016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4BD8935-6336-4C7D-AE87-4CD52180AD78}" type="slidenum">
              <a:rPr lang="bg-BG" smtClean="0"/>
              <a:t>‹#›</a:t>
            </a:fld>
            <a:endParaRPr lang="bg-BG"/>
          </a:p>
        </p:txBody>
      </p:sp>
    </p:spTree>
    <p:extLst>
      <p:ext uri="{BB962C8B-B14F-4D97-AF65-F5344CB8AC3E}">
        <p14:creationId xmlns:p14="http://schemas.microsoft.com/office/powerpoint/2010/main" val="58854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F606E293-9A02-427B-AEDE-63012BFC8811}" type="datetimeFigureOut">
              <a:rPr lang="bg-BG" smtClean="0"/>
              <a:t>15.12.2016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4BD8935-6336-4C7D-AE87-4CD52180AD78}" type="slidenum">
              <a:rPr lang="bg-BG" smtClean="0"/>
              <a:t>‹#›</a:t>
            </a:fld>
            <a:endParaRPr lang="bg-BG"/>
          </a:p>
        </p:txBody>
      </p:sp>
    </p:spTree>
    <p:extLst>
      <p:ext uri="{BB962C8B-B14F-4D97-AF65-F5344CB8AC3E}">
        <p14:creationId xmlns:p14="http://schemas.microsoft.com/office/powerpoint/2010/main" val="406434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F606E293-9A02-427B-AEDE-63012BFC8811}" type="datetimeFigureOut">
              <a:rPr lang="bg-BG" smtClean="0"/>
              <a:t>15.12.2016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4BD8935-6336-4C7D-AE87-4CD52180AD78}" type="slidenum">
              <a:rPr lang="bg-BG" smtClean="0"/>
              <a:t>‹#›</a:t>
            </a:fld>
            <a:endParaRPr lang="bg-BG"/>
          </a:p>
        </p:txBody>
      </p:sp>
    </p:spTree>
    <p:extLst>
      <p:ext uri="{BB962C8B-B14F-4D97-AF65-F5344CB8AC3E}">
        <p14:creationId xmlns:p14="http://schemas.microsoft.com/office/powerpoint/2010/main" val="2863493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06E293-9A02-427B-AEDE-63012BFC8811}" type="datetimeFigureOut">
              <a:rPr lang="bg-BG" smtClean="0"/>
              <a:t>15.12.2016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4BD8935-6336-4C7D-AE87-4CD52180AD78}" type="slidenum">
              <a:rPr lang="bg-BG" smtClean="0"/>
              <a:t>‹#›</a:t>
            </a:fld>
            <a:endParaRPr lang="bg-BG"/>
          </a:p>
        </p:txBody>
      </p:sp>
    </p:spTree>
    <p:extLst>
      <p:ext uri="{BB962C8B-B14F-4D97-AF65-F5344CB8AC3E}">
        <p14:creationId xmlns:p14="http://schemas.microsoft.com/office/powerpoint/2010/main" val="122666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F606E293-9A02-427B-AEDE-63012BFC8811}" type="datetimeFigureOut">
              <a:rPr lang="bg-BG" smtClean="0"/>
              <a:t>15.12.2016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4BD8935-6336-4C7D-AE87-4CD52180AD78}" type="slidenum">
              <a:rPr lang="bg-BG" smtClean="0"/>
              <a:t>‹#›</a:t>
            </a:fld>
            <a:endParaRPr lang="bg-BG"/>
          </a:p>
        </p:txBody>
      </p:sp>
    </p:spTree>
    <p:extLst>
      <p:ext uri="{BB962C8B-B14F-4D97-AF65-F5344CB8AC3E}">
        <p14:creationId xmlns:p14="http://schemas.microsoft.com/office/powerpoint/2010/main" val="25922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F606E293-9A02-427B-AEDE-63012BFC8811}" type="datetimeFigureOut">
              <a:rPr lang="bg-BG" smtClean="0"/>
              <a:t>15.12.2016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34BD8935-6336-4C7D-AE87-4CD52180AD78}" type="slidenum">
              <a:rPr lang="bg-BG" smtClean="0"/>
              <a:t>‹#›</a:t>
            </a:fld>
            <a:endParaRPr lang="bg-BG"/>
          </a:p>
        </p:txBody>
      </p:sp>
    </p:spTree>
    <p:extLst>
      <p:ext uri="{BB962C8B-B14F-4D97-AF65-F5344CB8AC3E}">
        <p14:creationId xmlns:p14="http://schemas.microsoft.com/office/powerpoint/2010/main" val="27067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F606E293-9A02-427B-AEDE-63012BFC8811}" type="datetimeFigureOut">
              <a:rPr lang="bg-BG" smtClean="0"/>
              <a:t>15.12.2016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4BD8935-6336-4C7D-AE87-4CD52180AD78}" type="slidenum">
              <a:rPr lang="bg-BG" smtClean="0"/>
              <a:t>‹#›</a:t>
            </a:fld>
            <a:endParaRPr lang="bg-BG"/>
          </a:p>
        </p:txBody>
      </p:sp>
    </p:spTree>
    <p:extLst>
      <p:ext uri="{BB962C8B-B14F-4D97-AF65-F5344CB8AC3E}">
        <p14:creationId xmlns:p14="http://schemas.microsoft.com/office/powerpoint/2010/main" val="44887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6E293-9A02-427B-AEDE-63012BFC8811}" type="datetimeFigureOut">
              <a:rPr lang="bg-BG" smtClean="0"/>
              <a:t>15.12.2016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34BD8935-6336-4C7D-AE87-4CD52180AD78}" type="slidenum">
              <a:rPr lang="bg-BG" smtClean="0"/>
              <a:t>‹#›</a:t>
            </a:fld>
            <a:endParaRPr lang="bg-BG"/>
          </a:p>
        </p:txBody>
      </p:sp>
    </p:spTree>
    <p:extLst>
      <p:ext uri="{BB962C8B-B14F-4D97-AF65-F5344CB8AC3E}">
        <p14:creationId xmlns:p14="http://schemas.microsoft.com/office/powerpoint/2010/main" val="73936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06E293-9A02-427B-AEDE-63012BFC8811}" type="datetimeFigureOut">
              <a:rPr lang="bg-BG" smtClean="0"/>
              <a:t>15.12.2016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4BD8935-6336-4C7D-AE87-4CD52180AD78}" type="slidenum">
              <a:rPr lang="bg-BG" smtClean="0"/>
              <a:t>‹#›</a:t>
            </a:fld>
            <a:endParaRPr lang="bg-BG"/>
          </a:p>
        </p:txBody>
      </p:sp>
    </p:spTree>
    <p:extLst>
      <p:ext uri="{BB962C8B-B14F-4D97-AF65-F5344CB8AC3E}">
        <p14:creationId xmlns:p14="http://schemas.microsoft.com/office/powerpoint/2010/main" val="287443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06E293-9A02-427B-AEDE-63012BFC8811}" type="datetimeFigureOut">
              <a:rPr lang="bg-BG" smtClean="0"/>
              <a:t>15.12.2016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4BD8935-6336-4C7D-AE87-4CD52180AD78}" type="slidenum">
              <a:rPr lang="bg-BG" smtClean="0"/>
              <a:t>‹#›</a:t>
            </a:fld>
            <a:endParaRPr lang="bg-BG"/>
          </a:p>
        </p:txBody>
      </p:sp>
    </p:spTree>
    <p:extLst>
      <p:ext uri="{BB962C8B-B14F-4D97-AF65-F5344CB8AC3E}">
        <p14:creationId xmlns:p14="http://schemas.microsoft.com/office/powerpoint/2010/main" val="261717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6E293-9A02-427B-AEDE-63012BFC8811}" type="datetimeFigureOut">
              <a:rPr lang="bg-BG" smtClean="0"/>
              <a:t>15.12.2016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D8935-6336-4C7D-AE87-4CD52180AD78}" type="slidenum">
              <a:rPr lang="bg-BG" smtClean="0"/>
              <a:t>‹#›</a:t>
            </a:fld>
            <a:endParaRPr lang="bg-BG"/>
          </a:p>
        </p:txBody>
      </p:sp>
    </p:spTree>
    <p:extLst>
      <p:ext uri="{BB962C8B-B14F-4D97-AF65-F5344CB8AC3E}">
        <p14:creationId xmlns:p14="http://schemas.microsoft.com/office/powerpoint/2010/main" val="2221981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hyperlink" Target="https://goo.gl/forms/VdgrvS8RPIzy0ecv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mKjUucZ8sKE" TargetMode="External"/><Relationship Id="rId2" Type="http://schemas.openxmlformats.org/officeDocument/2006/relationships/slideLayout" Target="../slideLayouts/slideLayout2.xml"/><Relationship Id="rId1" Type="http://schemas.openxmlformats.org/officeDocument/2006/relationships/video" Target="https://www.youtube.com/embed/mKjUucZ8sKE"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5.jpg"/><Relationship Id="rId5" Type="http://schemas.openxmlformats.org/officeDocument/2006/relationships/image" Target="../media/image11.jpg"/><Relationship Id="rId10" Type="http://schemas.openxmlformats.org/officeDocument/2006/relationships/image" Target="../media/image14.jpg"/><Relationship Id="rId4" Type="http://schemas.openxmlformats.org/officeDocument/2006/relationships/image" Target="../media/image10.jpg"/><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6.jp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wmf"/><Relationship Id="rId14" Type="http://schemas.openxmlformats.org/officeDocument/2006/relationships/image" Target="../media/image32.jpeg"/></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3833" y="1493630"/>
            <a:ext cx="2468625"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5400" dirty="0" smtClean="0"/>
              <a:t>CHORES</a:t>
            </a:r>
          </a:p>
        </p:txBody>
      </p:sp>
      <p:sp>
        <p:nvSpPr>
          <p:cNvPr id="5" name="TextBox 4"/>
          <p:cNvSpPr txBox="1"/>
          <p:nvPr/>
        </p:nvSpPr>
        <p:spPr>
          <a:xfrm>
            <a:off x="5083833" y="2985309"/>
            <a:ext cx="2543902" cy="830997"/>
          </a:xfrm>
          <a:prstGeom prst="rect">
            <a:avLst/>
          </a:prstGeom>
          <a:noFill/>
        </p:spPr>
        <p:txBody>
          <a:bodyPr wrap="none" rtlCol="0">
            <a:spAutoFit/>
          </a:bodyPr>
          <a:lstStyle/>
          <a:p>
            <a:pPr algn="ctr"/>
            <a:r>
              <a:rPr lang="en-US" sz="2400" dirty="0" smtClean="0"/>
              <a:t>Energy for Bulgaria</a:t>
            </a:r>
          </a:p>
          <a:p>
            <a:pPr algn="ctr"/>
            <a:r>
              <a:rPr lang="en-US" sz="2400" dirty="0" smtClean="0"/>
              <a:t>For the 7</a:t>
            </a:r>
            <a:r>
              <a:rPr lang="en-US" sz="2400" baseline="30000" dirty="0" smtClean="0"/>
              <a:t>th</a:t>
            </a:r>
            <a:r>
              <a:rPr lang="en-US" sz="2400" dirty="0" smtClean="0"/>
              <a:t> grade</a:t>
            </a:r>
            <a:endParaRPr lang="bg-BG" sz="2400" dirty="0"/>
          </a:p>
        </p:txBody>
      </p:sp>
      <p:sp>
        <p:nvSpPr>
          <p:cNvPr id="6" name="TextBox 5"/>
          <p:cNvSpPr txBox="1"/>
          <p:nvPr/>
        </p:nvSpPr>
        <p:spPr>
          <a:xfrm>
            <a:off x="5083833" y="4846320"/>
            <a:ext cx="2633413" cy="369332"/>
          </a:xfrm>
          <a:prstGeom prst="rect">
            <a:avLst/>
          </a:prstGeom>
          <a:noFill/>
        </p:spPr>
        <p:txBody>
          <a:bodyPr wrap="none" rtlCol="0">
            <a:spAutoFit/>
          </a:bodyPr>
          <a:lstStyle/>
          <a:p>
            <a:r>
              <a:rPr lang="en-US" dirty="0" smtClean="0"/>
              <a:t>Teacher: </a:t>
            </a:r>
            <a:r>
              <a:rPr lang="en-US" dirty="0" err="1" smtClean="0"/>
              <a:t>Vladimira</a:t>
            </a:r>
            <a:r>
              <a:rPr lang="en-US" dirty="0" smtClean="0"/>
              <a:t> </a:t>
            </a:r>
            <a:r>
              <a:rPr lang="en-US" dirty="0" err="1" smtClean="0"/>
              <a:t>Teneva</a:t>
            </a:r>
            <a:endParaRPr lang="bg-BG"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301" y="240486"/>
            <a:ext cx="1566098" cy="1253144"/>
          </a:xfrm>
          <a:prstGeom prst="rect">
            <a:avLst/>
          </a:prstGeom>
        </p:spPr>
      </p:pic>
      <p:pic>
        <p:nvPicPr>
          <p:cNvPr id="7" name="Picture 6" descr="set the table , to | Explore gazzaPax's photos on Flickr. g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363">
            <a:off x="1459535" y="2137464"/>
            <a:ext cx="1157728" cy="1306783"/>
          </a:xfrm>
          <a:prstGeom prst="rect">
            <a:avLst/>
          </a:prstGeom>
        </p:spPr>
      </p:pic>
      <p:pic>
        <p:nvPicPr>
          <p:cNvPr id="8" name="Picture 7" descr="Tomorrow is my scheduled pick up day and I don’t know if my ersatz ..."/>
          <p:cNvPicPr>
            <a:picLocks noChangeAspect="1"/>
          </p:cNvPicPr>
          <p:nvPr/>
        </p:nvPicPr>
        <p:blipFill rotWithShape="1">
          <a:blip r:embed="rId4">
            <a:extLst>
              <a:ext uri="{28A0092B-C50C-407E-A947-70E740481C1C}">
                <a14:useLocalDpi xmlns:a14="http://schemas.microsoft.com/office/drawing/2010/main" val="0"/>
              </a:ext>
            </a:extLst>
          </a:blip>
          <a:srcRect l="3432" t="9653" r="51612" b="20147"/>
          <a:stretch/>
        </p:blipFill>
        <p:spPr>
          <a:xfrm rot="20597271">
            <a:off x="9460857" y="973667"/>
            <a:ext cx="1367649" cy="1679266"/>
          </a:xfrm>
          <a:prstGeom prst="rect">
            <a:avLst/>
          </a:prstGeom>
        </p:spPr>
      </p:pic>
      <p:pic>
        <p:nvPicPr>
          <p:cNvPr id="9" name="Picture 8" descr="Hold a thought, pen it down: March 20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52232">
            <a:off x="9675601" y="3842488"/>
            <a:ext cx="1689952" cy="1513446"/>
          </a:xfrm>
          <a:prstGeom prst="rect">
            <a:avLst/>
          </a:prstGeom>
        </p:spPr>
      </p:pic>
      <p:pic>
        <p:nvPicPr>
          <p:cNvPr id="10" name="Picture 9" descr="... _Washing_Dishes_Royalty_Free_Clipart_Picture_081222-020959-44904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43479">
            <a:off x="2424976" y="4921327"/>
            <a:ext cx="1829298" cy="1371974"/>
          </a:xfrm>
          <a:prstGeom prst="rect">
            <a:avLst/>
          </a:prstGeom>
        </p:spPr>
      </p:pic>
      <p:pic>
        <p:nvPicPr>
          <p:cNvPr id="11" name="Picture 10" descr="The More, The Messier: September 20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4392" y="5251678"/>
            <a:ext cx="1020692" cy="1354901"/>
          </a:xfrm>
          <a:prstGeom prst="rect">
            <a:avLst/>
          </a:prstGeom>
        </p:spPr>
      </p:pic>
    </p:spTree>
    <p:extLst>
      <p:ext uri="{BB962C8B-B14F-4D97-AF65-F5344CB8AC3E}">
        <p14:creationId xmlns:p14="http://schemas.microsoft.com/office/powerpoint/2010/main" val="3412353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358" y="584260"/>
            <a:ext cx="9142246" cy="523220"/>
          </a:xfrm>
          <a:prstGeom prst="rect">
            <a:avLst/>
          </a:prstGeom>
        </p:spPr>
        <p:txBody>
          <a:bodyPr wrap="none">
            <a:spAutoFit/>
          </a:bodyPr>
          <a:lstStyle/>
          <a:p>
            <a:r>
              <a:rPr lang="bg-BG" sz="2800" dirty="0">
                <a:latin typeface="Arial" panose="020B0604020202020204" pitchFamily="34" charset="0"/>
                <a:ea typeface="Arial" panose="020B0604020202020204" pitchFamily="34" charset="0"/>
              </a:rPr>
              <a:t>What are the </a:t>
            </a:r>
            <a:r>
              <a:rPr lang="bg-BG" sz="2800" dirty="0" err="1">
                <a:latin typeface="Arial" panose="020B0604020202020204" pitchFamily="34" charset="0"/>
                <a:ea typeface="Arial" panose="020B0604020202020204" pitchFamily="34" charset="0"/>
              </a:rPr>
              <a:t>most</a:t>
            </a:r>
            <a:r>
              <a:rPr lang="bg-BG" sz="2800" dirty="0">
                <a:latin typeface="Arial" panose="020B0604020202020204" pitchFamily="34" charset="0"/>
                <a:ea typeface="Arial" panose="020B0604020202020204" pitchFamily="34" charset="0"/>
              </a:rPr>
              <a:t> </a:t>
            </a:r>
            <a:r>
              <a:rPr lang="bg-BG" sz="2800" dirty="0" err="1">
                <a:latin typeface="Arial" panose="020B0604020202020204" pitchFamily="34" charset="0"/>
                <a:ea typeface="Arial" panose="020B0604020202020204" pitchFamily="34" charset="0"/>
              </a:rPr>
              <a:t>popular</a:t>
            </a:r>
            <a:r>
              <a:rPr lang="bg-BG" sz="2800" dirty="0">
                <a:latin typeface="Arial" panose="020B0604020202020204" pitchFamily="34" charset="0"/>
                <a:ea typeface="Arial" panose="020B0604020202020204" pitchFamily="34" charset="0"/>
              </a:rPr>
              <a:t> </a:t>
            </a:r>
            <a:r>
              <a:rPr lang="bg-BG" sz="2800" dirty="0" err="1">
                <a:latin typeface="Arial" panose="020B0604020202020204" pitchFamily="34" charset="0"/>
                <a:ea typeface="Arial" panose="020B0604020202020204" pitchFamily="34" charset="0"/>
              </a:rPr>
              <a:t>chores</a:t>
            </a:r>
            <a:r>
              <a:rPr lang="bg-BG" sz="2800" dirty="0">
                <a:latin typeface="Arial" panose="020B0604020202020204" pitchFamily="34" charset="0"/>
                <a:ea typeface="Arial" panose="020B0604020202020204" pitchFamily="34" charset="0"/>
              </a:rPr>
              <a:t> within </a:t>
            </a:r>
            <a:r>
              <a:rPr lang="bg-BG" sz="2800" dirty="0" err="1">
                <a:latin typeface="Arial" panose="020B0604020202020204" pitchFamily="34" charset="0"/>
                <a:ea typeface="Arial" panose="020B0604020202020204" pitchFamily="34" charset="0"/>
              </a:rPr>
              <a:t>boys</a:t>
            </a:r>
            <a:r>
              <a:rPr lang="bg-BG" sz="2800" dirty="0">
                <a:latin typeface="Arial" panose="020B0604020202020204" pitchFamily="34" charset="0"/>
                <a:ea typeface="Arial" panose="020B0604020202020204" pitchFamily="34" charset="0"/>
              </a:rPr>
              <a:t> and </a:t>
            </a:r>
            <a:r>
              <a:rPr lang="bg-BG" sz="2800" dirty="0" err="1">
                <a:latin typeface="Arial" panose="020B0604020202020204" pitchFamily="34" charset="0"/>
                <a:ea typeface="Arial" panose="020B0604020202020204" pitchFamily="34" charset="0"/>
              </a:rPr>
              <a:t>girls</a:t>
            </a:r>
            <a:r>
              <a:rPr lang="bg-BG" sz="2800" dirty="0">
                <a:latin typeface="Arial" panose="020B0604020202020204" pitchFamily="34" charset="0"/>
                <a:ea typeface="Arial" panose="020B0604020202020204" pitchFamily="34" charset="0"/>
              </a:rPr>
              <a:t>?</a:t>
            </a:r>
            <a:endParaRPr lang="bg-BG" sz="2800" dirty="0"/>
          </a:p>
        </p:txBody>
      </p:sp>
      <p:sp>
        <p:nvSpPr>
          <p:cNvPr id="3" name="Rectangle 2"/>
          <p:cNvSpPr/>
          <p:nvPr/>
        </p:nvSpPr>
        <p:spPr>
          <a:xfrm>
            <a:off x="1829129" y="2613958"/>
            <a:ext cx="8468985" cy="675249"/>
          </a:xfrm>
          <a:prstGeom prst="rect">
            <a:avLst/>
          </a:prstGeom>
        </p:spPr>
        <p:txBody>
          <a:bodyPr wrap="none">
            <a:spAutoFit/>
          </a:bodyPr>
          <a:lstStyle/>
          <a:p>
            <a:pPr>
              <a:lnSpc>
                <a:spcPct val="115000"/>
              </a:lnSpc>
              <a:spcAft>
                <a:spcPts val="0"/>
              </a:spcAft>
            </a:pPr>
            <a:r>
              <a:rPr lang="en-US" sz="3600" dirty="0">
                <a:solidFill>
                  <a:srgbClr val="000000"/>
                </a:solidFill>
                <a:latin typeface="Arial" panose="020B0604020202020204" pitchFamily="34" charset="0"/>
                <a:ea typeface="Arial" panose="020B0604020202020204" pitchFamily="34" charset="0"/>
                <a:hlinkClick r:id="rId2"/>
              </a:rPr>
              <a:t>https://goo.gl/forms/VdgrvS8RPIzy0ecv1</a:t>
            </a:r>
            <a:endParaRPr lang="bg-BG" sz="3600" dirty="0">
              <a:solidFill>
                <a:srgbClr val="00000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76421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3143" y="183596"/>
            <a:ext cx="10307781" cy="517065"/>
          </a:xfrm>
          <a:prstGeom prst="rect">
            <a:avLst/>
          </a:prstGeom>
        </p:spPr>
        <p:txBody>
          <a:bodyPr wrap="square">
            <a:spAutoFit/>
          </a:bodyPr>
          <a:lstStyle/>
          <a:p>
            <a:pPr>
              <a:lnSpc>
                <a:spcPct val="115000"/>
              </a:lnSpc>
              <a:spcAft>
                <a:spcPts val="0"/>
              </a:spcAft>
            </a:pPr>
            <a:r>
              <a:rPr lang="bg-BG" sz="2400" b="1" dirty="0" smtClean="0">
                <a:solidFill>
                  <a:srgbClr val="000000"/>
                </a:solidFill>
                <a:latin typeface="Arial" panose="020B0604020202020204" pitchFamily="34" charset="0"/>
                <a:ea typeface="Arial" panose="020B0604020202020204" pitchFamily="34" charset="0"/>
              </a:rPr>
              <a:t>Big Idea: Making </a:t>
            </a:r>
            <a:r>
              <a:rPr lang="bg-BG" sz="2400" b="1" dirty="0" err="1" smtClean="0">
                <a:solidFill>
                  <a:srgbClr val="000000"/>
                </a:solidFill>
                <a:latin typeface="Arial" panose="020B0604020202020204" pitchFamily="34" charset="0"/>
                <a:ea typeface="Arial" panose="020B0604020202020204" pitchFamily="34" charset="0"/>
              </a:rPr>
              <a:t>surveys</a:t>
            </a:r>
            <a:r>
              <a:rPr lang="bg-BG" sz="2400" b="1" dirty="0" smtClean="0">
                <a:solidFill>
                  <a:srgbClr val="000000"/>
                </a:solidFill>
                <a:latin typeface="Arial" panose="020B0604020202020204" pitchFamily="34" charset="0"/>
                <a:ea typeface="Arial" panose="020B0604020202020204" pitchFamily="34" charset="0"/>
              </a:rPr>
              <a:t> and </a:t>
            </a:r>
            <a:r>
              <a:rPr lang="bg-BG" sz="2400" b="1" dirty="0" err="1" smtClean="0">
                <a:solidFill>
                  <a:srgbClr val="000000"/>
                </a:solidFill>
                <a:latin typeface="Arial" panose="020B0604020202020204" pitchFamily="34" charset="0"/>
                <a:ea typeface="Arial" panose="020B0604020202020204" pitchFamily="34" charset="0"/>
              </a:rPr>
              <a:t>Interpreting</a:t>
            </a:r>
            <a:r>
              <a:rPr lang="bg-BG" sz="2400" b="1" dirty="0" smtClean="0">
                <a:solidFill>
                  <a:srgbClr val="000000"/>
                </a:solidFill>
                <a:latin typeface="Arial" panose="020B0604020202020204" pitchFamily="34" charset="0"/>
                <a:ea typeface="Arial" panose="020B0604020202020204" pitchFamily="34" charset="0"/>
              </a:rPr>
              <a:t> </a:t>
            </a:r>
            <a:r>
              <a:rPr lang="bg-BG" sz="2400" b="1" dirty="0" err="1" smtClean="0">
                <a:solidFill>
                  <a:srgbClr val="000000"/>
                </a:solidFill>
                <a:latin typeface="Arial" panose="020B0604020202020204" pitchFamily="34" charset="0"/>
                <a:ea typeface="Arial" panose="020B0604020202020204" pitchFamily="34" charset="0"/>
              </a:rPr>
              <a:t>graphs</a:t>
            </a:r>
            <a:r>
              <a:rPr lang="bg-BG" sz="2400" b="1" dirty="0" smtClean="0">
                <a:solidFill>
                  <a:srgbClr val="000000"/>
                </a:solidFill>
                <a:latin typeface="Arial" panose="020B0604020202020204" pitchFamily="34" charset="0"/>
                <a:ea typeface="Arial" panose="020B0604020202020204" pitchFamily="34" charset="0"/>
              </a:rPr>
              <a:t> and </a:t>
            </a:r>
            <a:r>
              <a:rPr lang="bg-BG" sz="2400" b="1" dirty="0" err="1" smtClean="0">
                <a:solidFill>
                  <a:srgbClr val="000000"/>
                </a:solidFill>
                <a:latin typeface="Arial" panose="020B0604020202020204" pitchFamily="34" charset="0"/>
                <a:ea typeface="Arial" panose="020B0604020202020204" pitchFamily="34" charset="0"/>
              </a:rPr>
              <a:t>charts</a:t>
            </a:r>
            <a:endParaRPr lang="bg-BG" sz="2400" dirty="0">
              <a:solidFill>
                <a:srgbClr val="000000"/>
              </a:solidFill>
              <a:effectLst/>
              <a:latin typeface="Arial" panose="020B0604020202020204" pitchFamily="34" charset="0"/>
              <a:ea typeface="Arial" panose="020B0604020202020204" pitchFamily="34" charset="0"/>
            </a:endParaRPr>
          </a:p>
        </p:txBody>
      </p:sp>
      <p:sp>
        <p:nvSpPr>
          <p:cNvPr id="5" name="TextBox 4"/>
          <p:cNvSpPr txBox="1"/>
          <p:nvPr/>
        </p:nvSpPr>
        <p:spPr>
          <a:xfrm>
            <a:off x="2677887" y="829136"/>
            <a:ext cx="7518086" cy="1200329"/>
          </a:xfrm>
          <a:prstGeom prst="rect">
            <a:avLst/>
          </a:prstGeom>
          <a:noFill/>
        </p:spPr>
        <p:txBody>
          <a:bodyPr wrap="square" rtlCol="0">
            <a:spAutoFit/>
          </a:bodyPr>
          <a:lstStyle/>
          <a:p>
            <a:pPr marL="285750" indent="-285750">
              <a:buFont typeface="Wingdings" panose="05000000000000000000" pitchFamily="2" charset="2"/>
              <a:buChar char="Ø"/>
            </a:pPr>
            <a:r>
              <a:rPr lang="bg-BG" dirty="0"/>
              <a:t>Students </a:t>
            </a:r>
            <a:r>
              <a:rPr lang="bg-BG" dirty="0" err="1"/>
              <a:t>spend</a:t>
            </a:r>
            <a:r>
              <a:rPr lang="bg-BG" dirty="0"/>
              <a:t> </a:t>
            </a:r>
            <a:r>
              <a:rPr lang="bg-BG" dirty="0" err="1"/>
              <a:t>too</a:t>
            </a:r>
            <a:r>
              <a:rPr lang="bg-BG" dirty="0"/>
              <a:t> </a:t>
            </a:r>
            <a:r>
              <a:rPr lang="bg-BG" dirty="0" err="1"/>
              <a:t>much</a:t>
            </a:r>
            <a:r>
              <a:rPr lang="bg-BG" dirty="0"/>
              <a:t> </a:t>
            </a:r>
            <a:r>
              <a:rPr lang="bg-BG" dirty="0" err="1"/>
              <a:t>time</a:t>
            </a:r>
            <a:r>
              <a:rPr lang="bg-BG" dirty="0"/>
              <a:t> on their </a:t>
            </a:r>
            <a:r>
              <a:rPr lang="bg-BG" dirty="0" err="1"/>
              <a:t>mobile</a:t>
            </a:r>
            <a:r>
              <a:rPr lang="bg-BG" dirty="0"/>
              <a:t> </a:t>
            </a:r>
            <a:r>
              <a:rPr lang="bg-BG" dirty="0" err="1"/>
              <a:t>devices</a:t>
            </a:r>
            <a:r>
              <a:rPr lang="bg-BG" dirty="0"/>
              <a:t> and </a:t>
            </a:r>
            <a:endParaRPr lang="en-US" dirty="0" smtClean="0"/>
          </a:p>
          <a:p>
            <a:pPr marL="285750" indent="-285750">
              <a:buFont typeface="Wingdings" panose="05000000000000000000" pitchFamily="2" charset="2"/>
              <a:buChar char="Ø"/>
            </a:pPr>
            <a:r>
              <a:rPr lang="en-US" dirty="0" smtClean="0"/>
              <a:t>The</a:t>
            </a:r>
            <a:r>
              <a:rPr lang="bg-BG" dirty="0" smtClean="0"/>
              <a:t> </a:t>
            </a:r>
            <a:r>
              <a:rPr lang="bg-BG" dirty="0"/>
              <a:t>result </a:t>
            </a:r>
            <a:r>
              <a:rPr lang="en-US" dirty="0" smtClean="0"/>
              <a:t>- </a:t>
            </a:r>
            <a:r>
              <a:rPr lang="bg-BG" dirty="0" smtClean="0"/>
              <a:t>they </a:t>
            </a:r>
            <a:r>
              <a:rPr lang="bg-BG" dirty="0" err="1"/>
              <a:t>become</a:t>
            </a:r>
            <a:r>
              <a:rPr lang="bg-BG" dirty="0"/>
              <a:t> </a:t>
            </a:r>
            <a:r>
              <a:rPr lang="bg-BG" dirty="0" err="1"/>
              <a:t>lazy</a:t>
            </a:r>
            <a:r>
              <a:rPr lang="bg-BG" dirty="0"/>
              <a:t> </a:t>
            </a:r>
            <a:endParaRPr lang="en-US" dirty="0" smtClean="0"/>
          </a:p>
          <a:p>
            <a:pPr marL="285750" indent="-285750">
              <a:buFont typeface="Wingdings" panose="05000000000000000000" pitchFamily="2" charset="2"/>
              <a:buChar char="Ø"/>
            </a:pPr>
            <a:r>
              <a:rPr lang="bg-BG" dirty="0" smtClean="0"/>
              <a:t> </a:t>
            </a:r>
            <a:r>
              <a:rPr lang="en-US" dirty="0" smtClean="0"/>
              <a:t>D</a:t>
            </a:r>
            <a:r>
              <a:rPr lang="bg-BG" dirty="0" smtClean="0"/>
              <a:t>o </a:t>
            </a:r>
            <a:r>
              <a:rPr lang="bg-BG" dirty="0"/>
              <a:t>not have </a:t>
            </a:r>
            <a:r>
              <a:rPr lang="bg-BG" dirty="0" err="1"/>
              <a:t>basic</a:t>
            </a:r>
            <a:r>
              <a:rPr lang="bg-BG" dirty="0"/>
              <a:t> skills and </a:t>
            </a:r>
            <a:r>
              <a:rPr lang="bg-BG" dirty="0" err="1"/>
              <a:t>habits</a:t>
            </a:r>
            <a:r>
              <a:rPr lang="bg-BG" dirty="0"/>
              <a:t> for </a:t>
            </a:r>
            <a:r>
              <a:rPr lang="bg-BG" dirty="0" err="1"/>
              <a:t>living</a:t>
            </a:r>
            <a:r>
              <a:rPr lang="bg-BG" dirty="0"/>
              <a:t>. </a:t>
            </a:r>
            <a:endParaRPr lang="en-US" dirty="0" smtClean="0"/>
          </a:p>
          <a:p>
            <a:pPr marL="285750" indent="-285750">
              <a:buFont typeface="Wingdings" panose="05000000000000000000" pitchFamily="2" charset="2"/>
              <a:buChar char="Ø"/>
            </a:pPr>
            <a:r>
              <a:rPr lang="en-US" dirty="0" smtClean="0"/>
              <a:t>R</a:t>
            </a:r>
            <a:r>
              <a:rPr lang="bg-BG" dirty="0" err="1" smtClean="0"/>
              <a:t>ely</a:t>
            </a:r>
            <a:r>
              <a:rPr lang="bg-BG" dirty="0" smtClean="0"/>
              <a:t> </a:t>
            </a:r>
            <a:r>
              <a:rPr lang="bg-BG" dirty="0" err="1"/>
              <a:t>too</a:t>
            </a:r>
            <a:r>
              <a:rPr lang="bg-BG" dirty="0"/>
              <a:t> </a:t>
            </a:r>
            <a:r>
              <a:rPr lang="bg-BG" dirty="0" err="1"/>
              <a:t>much</a:t>
            </a:r>
            <a:r>
              <a:rPr lang="bg-BG" dirty="0"/>
              <a:t> on their parents to have a good </a:t>
            </a:r>
            <a:r>
              <a:rPr lang="bg-BG" dirty="0" err="1"/>
              <a:t>environment</a:t>
            </a:r>
            <a:r>
              <a:rPr lang="bg-BG" dirty="0"/>
              <a:t> at </a:t>
            </a:r>
            <a:r>
              <a:rPr lang="bg-BG" dirty="0" err="1"/>
              <a:t>home</a:t>
            </a:r>
            <a:r>
              <a:rPr lang="bg-BG" dirty="0"/>
              <a:t>. </a:t>
            </a:r>
          </a:p>
        </p:txBody>
      </p:sp>
      <p:sp>
        <p:nvSpPr>
          <p:cNvPr id="6" name="TextBox 5"/>
          <p:cNvSpPr txBox="1"/>
          <p:nvPr/>
        </p:nvSpPr>
        <p:spPr>
          <a:xfrm>
            <a:off x="5251268" y="2230435"/>
            <a:ext cx="1044966" cy="461665"/>
          </a:xfrm>
          <a:prstGeom prst="rect">
            <a:avLst/>
          </a:prstGeom>
          <a:noFill/>
        </p:spPr>
        <p:txBody>
          <a:bodyPr wrap="none" rtlCol="0">
            <a:spAutoFit/>
          </a:bodyPr>
          <a:lstStyle/>
          <a:p>
            <a:r>
              <a:rPr lang="en-US" sz="2400" b="1" dirty="0" smtClean="0">
                <a:solidFill>
                  <a:srgbClr val="FF0000"/>
                </a:solidFill>
              </a:rPr>
              <a:t>TODAY</a:t>
            </a:r>
            <a:endParaRPr lang="bg-BG" sz="2400" b="1" dirty="0">
              <a:solidFill>
                <a:srgbClr val="FF0000"/>
              </a:solidFill>
            </a:endParaRPr>
          </a:p>
        </p:txBody>
      </p:sp>
      <p:sp>
        <p:nvSpPr>
          <p:cNvPr id="7" name="TextBox 6"/>
          <p:cNvSpPr txBox="1"/>
          <p:nvPr/>
        </p:nvSpPr>
        <p:spPr>
          <a:xfrm>
            <a:off x="1325943" y="2661415"/>
            <a:ext cx="9749116"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Y</a:t>
            </a:r>
            <a:r>
              <a:rPr lang="bg-BG" dirty="0" err="1" smtClean="0"/>
              <a:t>ou</a:t>
            </a:r>
            <a:r>
              <a:rPr lang="bg-BG" dirty="0" smtClean="0"/>
              <a:t> are </a:t>
            </a:r>
            <a:r>
              <a:rPr lang="bg-BG" dirty="0" err="1" smtClean="0"/>
              <a:t>researchers</a:t>
            </a:r>
            <a:r>
              <a:rPr lang="bg-BG" dirty="0" smtClean="0"/>
              <a:t> </a:t>
            </a:r>
            <a:r>
              <a:rPr lang="en-US" dirty="0" smtClean="0"/>
              <a:t>(</a:t>
            </a:r>
            <a:r>
              <a:rPr lang="bg-BG" dirty="0" smtClean="0"/>
              <a:t>you want to know more about the </a:t>
            </a:r>
            <a:r>
              <a:rPr lang="bg-BG" dirty="0" err="1" smtClean="0"/>
              <a:t>number</a:t>
            </a:r>
            <a:r>
              <a:rPr lang="bg-BG" dirty="0" smtClean="0"/>
              <a:t> of </a:t>
            </a:r>
            <a:r>
              <a:rPr lang="bg-BG" dirty="0" err="1" smtClean="0"/>
              <a:t>teenagers</a:t>
            </a:r>
            <a:r>
              <a:rPr lang="bg-BG" dirty="0" smtClean="0"/>
              <a:t> who participate in </a:t>
            </a:r>
            <a:r>
              <a:rPr lang="bg-BG" dirty="0" err="1" smtClean="0"/>
              <a:t>household</a:t>
            </a:r>
            <a:r>
              <a:rPr lang="bg-BG" dirty="0" smtClean="0"/>
              <a:t> activities</a:t>
            </a:r>
            <a:r>
              <a:rPr lang="en-US" dirty="0"/>
              <a:t>)</a:t>
            </a:r>
            <a:r>
              <a:rPr lang="bg-BG" dirty="0" smtClean="0"/>
              <a:t>.</a:t>
            </a:r>
            <a:endParaRPr lang="en-US" dirty="0" smtClean="0"/>
          </a:p>
          <a:p>
            <a:pPr marL="285750" indent="-285750">
              <a:buFont typeface="Wingdings" panose="05000000000000000000" pitchFamily="2" charset="2"/>
              <a:buChar char="q"/>
            </a:pPr>
            <a:r>
              <a:rPr lang="bg-BG" dirty="0" smtClean="0"/>
              <a:t> </a:t>
            </a:r>
            <a:r>
              <a:rPr lang="bg-BG" dirty="0" err="1" smtClean="0"/>
              <a:t>Choose</a:t>
            </a:r>
            <a:r>
              <a:rPr lang="bg-BG" dirty="0" smtClean="0"/>
              <a:t> a </a:t>
            </a:r>
            <a:r>
              <a:rPr lang="bg-BG" dirty="0" err="1" smtClean="0"/>
              <a:t>method</a:t>
            </a:r>
            <a:r>
              <a:rPr lang="bg-BG" dirty="0" smtClean="0"/>
              <a:t> </a:t>
            </a:r>
            <a:r>
              <a:rPr lang="bg-BG" b="1" dirty="0" smtClean="0"/>
              <a:t>to </a:t>
            </a:r>
            <a:r>
              <a:rPr lang="bg-BG" b="1" dirty="0" err="1" smtClean="0"/>
              <a:t>find</a:t>
            </a:r>
            <a:r>
              <a:rPr lang="bg-BG" b="1" dirty="0" smtClean="0"/>
              <a:t> out how </a:t>
            </a:r>
            <a:r>
              <a:rPr lang="bg-BG" b="1" dirty="0" err="1" smtClean="0"/>
              <a:t>often</a:t>
            </a:r>
            <a:r>
              <a:rPr lang="bg-BG" b="1" dirty="0" smtClean="0"/>
              <a:t> </a:t>
            </a:r>
            <a:r>
              <a:rPr lang="bg-BG" dirty="0" smtClean="0"/>
              <a:t>your </a:t>
            </a:r>
            <a:r>
              <a:rPr lang="bg-BG" dirty="0" err="1" smtClean="0"/>
              <a:t>classmates</a:t>
            </a:r>
            <a:r>
              <a:rPr lang="bg-BG" dirty="0" smtClean="0"/>
              <a:t> help their parents at </a:t>
            </a:r>
            <a:r>
              <a:rPr lang="bg-BG" dirty="0" err="1" smtClean="0"/>
              <a:t>home</a:t>
            </a:r>
            <a:r>
              <a:rPr lang="bg-BG" dirty="0" smtClean="0"/>
              <a:t> </a:t>
            </a:r>
            <a:endParaRPr lang="en-US" dirty="0" smtClean="0"/>
          </a:p>
          <a:p>
            <a:pPr marL="285750" indent="-285750">
              <a:buFont typeface="Wingdings" panose="05000000000000000000" pitchFamily="2" charset="2"/>
              <a:buChar char="q"/>
            </a:pPr>
            <a:r>
              <a:rPr lang="bg-BG" dirty="0" smtClean="0"/>
              <a:t> </a:t>
            </a:r>
            <a:r>
              <a:rPr lang="en-US" dirty="0" smtClean="0"/>
              <a:t>W</a:t>
            </a:r>
            <a:r>
              <a:rPr lang="bg-BG" dirty="0" err="1" smtClean="0"/>
              <a:t>hat</a:t>
            </a:r>
            <a:r>
              <a:rPr lang="bg-BG" dirty="0" smtClean="0"/>
              <a:t> are the </a:t>
            </a:r>
            <a:r>
              <a:rPr lang="bg-BG" dirty="0" err="1" smtClean="0"/>
              <a:t>most</a:t>
            </a:r>
            <a:r>
              <a:rPr lang="bg-BG" dirty="0" smtClean="0"/>
              <a:t> </a:t>
            </a:r>
            <a:r>
              <a:rPr lang="bg-BG" dirty="0" err="1" smtClean="0"/>
              <a:t>popular</a:t>
            </a:r>
            <a:r>
              <a:rPr lang="bg-BG" dirty="0" smtClean="0"/>
              <a:t> / </a:t>
            </a:r>
            <a:r>
              <a:rPr lang="bg-BG" dirty="0" err="1" smtClean="0"/>
              <a:t>unpopular</a:t>
            </a:r>
            <a:r>
              <a:rPr lang="bg-BG" dirty="0" smtClean="0"/>
              <a:t> </a:t>
            </a:r>
            <a:r>
              <a:rPr lang="bg-BG" dirty="0" err="1" smtClean="0"/>
              <a:t>chores</a:t>
            </a:r>
            <a:r>
              <a:rPr lang="bg-BG" dirty="0" smtClean="0"/>
              <a:t> they do. </a:t>
            </a:r>
            <a:endParaRPr lang="bg-BG" dirty="0"/>
          </a:p>
        </p:txBody>
      </p:sp>
      <p:graphicFrame>
        <p:nvGraphicFramePr>
          <p:cNvPr id="8" name="Diagram 7"/>
          <p:cNvGraphicFramePr/>
          <p:nvPr>
            <p:extLst>
              <p:ext uri="{D42A27DB-BD31-4B8C-83A1-F6EECF244321}">
                <p14:modId xmlns:p14="http://schemas.microsoft.com/office/powerpoint/2010/main" val="3527173781"/>
              </p:ext>
            </p:extLst>
          </p:nvPr>
        </p:nvGraphicFramePr>
        <p:xfrm>
          <a:off x="1996674" y="3887941"/>
          <a:ext cx="7255691" cy="1592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325943" y="5506524"/>
            <a:ext cx="9509270" cy="923330"/>
          </a:xfrm>
          <a:prstGeom prst="rect">
            <a:avLst/>
          </a:prstGeom>
          <a:noFill/>
        </p:spPr>
        <p:txBody>
          <a:bodyPr wrap="none" rtlCol="0">
            <a:spAutoFit/>
          </a:bodyPr>
          <a:lstStyle/>
          <a:p>
            <a:pPr marL="285750" indent="-285750">
              <a:buFont typeface="Wingdings" panose="05000000000000000000" pitchFamily="2" charset="2"/>
              <a:buChar char="q"/>
            </a:pPr>
            <a:r>
              <a:rPr lang="en-US" b="1" dirty="0"/>
              <a:t>W</a:t>
            </a:r>
            <a:r>
              <a:rPr lang="bg-BG" b="1" dirty="0" err="1" smtClean="0"/>
              <a:t>ork</a:t>
            </a:r>
            <a:r>
              <a:rPr lang="bg-BG" b="1" dirty="0" smtClean="0"/>
              <a:t> in groups </a:t>
            </a:r>
            <a:r>
              <a:rPr lang="bg-BG" dirty="0" smtClean="0"/>
              <a:t>of four </a:t>
            </a:r>
            <a:r>
              <a:rPr lang="bg-BG" b="1" dirty="0" err="1" smtClean="0"/>
              <a:t>collaboratively</a:t>
            </a:r>
            <a:r>
              <a:rPr lang="bg-BG" dirty="0" smtClean="0"/>
              <a:t>, to </a:t>
            </a:r>
            <a:r>
              <a:rPr lang="bg-BG" b="1" dirty="0" err="1" smtClean="0"/>
              <a:t>design</a:t>
            </a:r>
            <a:r>
              <a:rPr lang="bg-BG" b="1" dirty="0" smtClean="0"/>
              <a:t> </a:t>
            </a:r>
            <a:r>
              <a:rPr lang="bg-BG" dirty="0" smtClean="0"/>
              <a:t>the </a:t>
            </a:r>
            <a:r>
              <a:rPr lang="bg-BG" dirty="0" err="1" smtClean="0"/>
              <a:t>final</a:t>
            </a:r>
            <a:r>
              <a:rPr lang="bg-BG" dirty="0" smtClean="0"/>
              <a:t> </a:t>
            </a:r>
            <a:r>
              <a:rPr lang="bg-BG" dirty="0" err="1" smtClean="0"/>
              <a:t>vision</a:t>
            </a:r>
            <a:r>
              <a:rPr lang="bg-BG" dirty="0" smtClean="0"/>
              <a:t> of the </a:t>
            </a:r>
            <a:r>
              <a:rPr lang="bg-BG" b="1" dirty="0" err="1" smtClean="0"/>
              <a:t>mini-poster</a:t>
            </a:r>
            <a:r>
              <a:rPr lang="bg-BG" dirty="0" smtClean="0"/>
              <a:t>. </a:t>
            </a:r>
            <a:endParaRPr lang="en-US" dirty="0" smtClean="0"/>
          </a:p>
          <a:p>
            <a:pPr marL="285750" indent="-285750">
              <a:buFont typeface="Wingdings" panose="05000000000000000000" pitchFamily="2" charset="2"/>
              <a:buChar char="q"/>
            </a:pPr>
            <a:r>
              <a:rPr lang="bg-BG" dirty="0" smtClean="0"/>
              <a:t>Each group should </a:t>
            </a:r>
            <a:r>
              <a:rPr lang="bg-BG" b="1" dirty="0" err="1" smtClean="0"/>
              <a:t>choose</a:t>
            </a:r>
            <a:r>
              <a:rPr lang="bg-BG" b="1" dirty="0" smtClean="0"/>
              <a:t> a </a:t>
            </a:r>
            <a:r>
              <a:rPr lang="bg-BG" b="1" dirty="0" err="1" smtClean="0"/>
              <a:t>speaker</a:t>
            </a:r>
            <a:r>
              <a:rPr lang="bg-BG" b="1" dirty="0" smtClean="0"/>
              <a:t> </a:t>
            </a:r>
            <a:r>
              <a:rPr lang="bg-BG" dirty="0" smtClean="0"/>
              <a:t>to </a:t>
            </a:r>
            <a:r>
              <a:rPr lang="bg-BG" b="1" dirty="0" smtClean="0"/>
              <a:t>present </a:t>
            </a:r>
            <a:r>
              <a:rPr lang="bg-BG" dirty="0" smtClean="0"/>
              <a:t>their </a:t>
            </a:r>
            <a:r>
              <a:rPr lang="bg-BG" dirty="0" err="1" smtClean="0"/>
              <a:t>results</a:t>
            </a:r>
            <a:r>
              <a:rPr lang="bg-BG" dirty="0" smtClean="0"/>
              <a:t> in front of the class within </a:t>
            </a:r>
            <a:r>
              <a:rPr lang="bg-BG" b="1" dirty="0" smtClean="0"/>
              <a:t>1 </a:t>
            </a:r>
            <a:r>
              <a:rPr lang="bg-BG" b="1" dirty="0" err="1" smtClean="0"/>
              <a:t>minute</a:t>
            </a:r>
            <a:r>
              <a:rPr lang="bg-BG" dirty="0" smtClean="0"/>
              <a:t>.</a:t>
            </a:r>
          </a:p>
          <a:p>
            <a:endParaRPr lang="bg-BG" dirty="0"/>
          </a:p>
        </p:txBody>
      </p:sp>
    </p:spTree>
    <p:extLst>
      <p:ext uri="{BB962C8B-B14F-4D97-AF65-F5344CB8AC3E}">
        <p14:creationId xmlns:p14="http://schemas.microsoft.com/office/powerpoint/2010/main" val="225911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6165" y="403412"/>
            <a:ext cx="3290644" cy="369332"/>
          </a:xfrm>
          <a:prstGeom prst="rect">
            <a:avLst/>
          </a:prstGeom>
          <a:noFill/>
        </p:spPr>
        <p:txBody>
          <a:bodyPr wrap="none" rtlCol="0">
            <a:spAutoFit/>
          </a:bodyPr>
          <a:lstStyle/>
          <a:p>
            <a:r>
              <a:rPr lang="bg-BG" b="1" dirty="0" err="1">
                <a:hlinkClick r:id="rId3"/>
              </a:rPr>
              <a:t>Mr</a:t>
            </a:r>
            <a:r>
              <a:rPr lang="bg-BG" b="1" dirty="0">
                <a:hlinkClick r:id="rId3"/>
              </a:rPr>
              <a:t>. </a:t>
            </a:r>
            <a:r>
              <a:rPr lang="bg-BG" b="1" dirty="0" err="1">
                <a:hlinkClick r:id="rId3"/>
              </a:rPr>
              <a:t>Joe‘s</a:t>
            </a:r>
            <a:r>
              <a:rPr lang="bg-BG" b="1" dirty="0">
                <a:hlinkClick r:id="rId3"/>
              </a:rPr>
              <a:t> </a:t>
            </a:r>
            <a:r>
              <a:rPr lang="bg-BG" b="1" dirty="0" err="1">
                <a:hlinkClick r:id="rId3"/>
              </a:rPr>
              <a:t>family</a:t>
            </a:r>
            <a:r>
              <a:rPr lang="bg-BG" b="1" dirty="0">
                <a:hlinkClick r:id="rId3"/>
              </a:rPr>
              <a:t> </a:t>
            </a:r>
            <a:r>
              <a:rPr lang="bg-BG" b="1" dirty="0" err="1">
                <a:hlinkClick r:id="rId3"/>
              </a:rPr>
              <a:t>houshold</a:t>
            </a:r>
            <a:r>
              <a:rPr lang="bg-BG" b="1" dirty="0">
                <a:hlinkClick r:id="rId3"/>
              </a:rPr>
              <a:t> </a:t>
            </a:r>
            <a:r>
              <a:rPr lang="bg-BG" b="1" dirty="0" err="1">
                <a:hlinkClick r:id="rId3"/>
              </a:rPr>
              <a:t>chores</a:t>
            </a:r>
            <a:endParaRPr lang="bg-BG" b="1" dirty="0"/>
          </a:p>
        </p:txBody>
      </p:sp>
      <p:sp>
        <p:nvSpPr>
          <p:cNvPr id="5" name="TextBox 4"/>
          <p:cNvSpPr txBox="1"/>
          <p:nvPr/>
        </p:nvSpPr>
        <p:spPr>
          <a:xfrm>
            <a:off x="1008529" y="1035424"/>
            <a:ext cx="8540608"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Watch the video</a:t>
            </a:r>
          </a:p>
          <a:p>
            <a:pPr marL="285750" indent="-285750">
              <a:buFont typeface="Arial" panose="020B0604020202020204" pitchFamily="34" charset="0"/>
              <a:buChar char="•"/>
            </a:pPr>
            <a:r>
              <a:rPr lang="en-US" dirty="0" smtClean="0"/>
              <a:t>Work in groups</a:t>
            </a:r>
          </a:p>
          <a:p>
            <a:pPr marL="285750" indent="-285750">
              <a:buFont typeface="Arial" panose="020B0604020202020204" pitchFamily="34" charset="0"/>
              <a:buChar char="•"/>
            </a:pPr>
            <a:r>
              <a:rPr lang="en-US" dirty="0" smtClean="0"/>
              <a:t>On your worksheet stick the picture/s that show what chores each character has to do.</a:t>
            </a:r>
          </a:p>
          <a:p>
            <a:pPr marL="285750" indent="-285750">
              <a:buFont typeface="Arial" panose="020B0604020202020204" pitchFamily="34" charset="0"/>
              <a:buChar char="•"/>
            </a:pPr>
            <a:endParaRPr lang="bg-BG" dirty="0"/>
          </a:p>
        </p:txBody>
      </p:sp>
      <p:pic>
        <p:nvPicPr>
          <p:cNvPr id="2" name="mKjUucZ8sKE"/>
          <p:cNvPicPr>
            <a:picLocks noRot="1" noChangeAspect="1"/>
          </p:cNvPicPr>
          <p:nvPr>
            <a:videoFile r:link="rId1"/>
          </p:nvPr>
        </p:nvPicPr>
        <p:blipFill>
          <a:blip r:embed="rId4"/>
          <a:stretch>
            <a:fillRect/>
          </a:stretch>
        </p:blipFill>
        <p:spPr>
          <a:xfrm>
            <a:off x="1792940" y="2143125"/>
            <a:ext cx="7756197" cy="4362861"/>
          </a:xfrm>
          <a:prstGeom prst="rect">
            <a:avLst/>
          </a:prstGeom>
        </p:spPr>
      </p:pic>
    </p:spTree>
    <p:extLst>
      <p:ext uri="{BB962C8B-B14F-4D97-AF65-F5344CB8AC3E}">
        <p14:creationId xmlns:p14="http://schemas.microsoft.com/office/powerpoint/2010/main" val="3949403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030" y="327654"/>
            <a:ext cx="1200970" cy="523220"/>
          </a:xfrm>
          <a:prstGeom prst="rect">
            <a:avLst/>
          </a:prstGeom>
          <a:noFill/>
        </p:spPr>
        <p:txBody>
          <a:bodyPr wrap="none" rtlCol="0">
            <a:spAutoFit/>
          </a:bodyPr>
          <a:lstStyle/>
          <a:p>
            <a:r>
              <a:rPr lang="bg-BG" sz="2800" b="1" dirty="0" err="1" smtClean="0"/>
              <a:t>Mr</a:t>
            </a:r>
            <a:r>
              <a:rPr lang="bg-BG" sz="2800" b="1" dirty="0" smtClean="0"/>
              <a:t> </a:t>
            </a:r>
            <a:r>
              <a:rPr lang="bg-BG" sz="2800" b="1" dirty="0" err="1" smtClean="0"/>
              <a:t>Joe</a:t>
            </a:r>
            <a:endParaRPr lang="bg-BG" sz="2800" b="1" dirty="0"/>
          </a:p>
        </p:txBody>
      </p:sp>
      <p:sp>
        <p:nvSpPr>
          <p:cNvPr id="3" name="TextBox 2"/>
          <p:cNvSpPr txBox="1"/>
          <p:nvPr/>
        </p:nvSpPr>
        <p:spPr>
          <a:xfrm>
            <a:off x="8508322" y="260485"/>
            <a:ext cx="1517210" cy="523220"/>
          </a:xfrm>
          <a:prstGeom prst="rect">
            <a:avLst/>
          </a:prstGeom>
          <a:noFill/>
        </p:spPr>
        <p:txBody>
          <a:bodyPr wrap="none" rtlCol="0">
            <a:spAutoFit/>
          </a:bodyPr>
          <a:lstStyle/>
          <a:p>
            <a:r>
              <a:rPr lang="bg-BG" sz="2800" b="1" dirty="0" err="1" smtClean="0"/>
              <a:t>Mrs</a:t>
            </a:r>
            <a:r>
              <a:rPr lang="bg-BG" sz="2800" b="1" dirty="0" smtClean="0"/>
              <a:t> </a:t>
            </a:r>
            <a:r>
              <a:rPr lang="bg-BG" sz="2800" b="1" dirty="0" err="1" smtClean="0"/>
              <a:t>Jane</a:t>
            </a:r>
            <a:endParaRPr lang="bg-BG" sz="2800" b="1" dirty="0"/>
          </a:p>
        </p:txBody>
      </p:sp>
      <p:pic>
        <p:nvPicPr>
          <p:cNvPr id="5" name="Picture 4" descr="smiling man face by knollbaco - smiling man fa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7537" y="861171"/>
            <a:ext cx="1713382" cy="1713382"/>
          </a:xfrm>
          <a:prstGeom prst="rect">
            <a:avLst/>
          </a:prstGeom>
        </p:spPr>
      </p:pic>
      <p:pic>
        <p:nvPicPr>
          <p:cNvPr id="6" name="Picture 5" descr="Download Small PNG Medium PNG Large PNG SVG Edit Clip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2593" y="861171"/>
            <a:ext cx="988355" cy="1591251"/>
          </a:xfrm>
          <a:prstGeom prst="rect">
            <a:avLst/>
          </a:prstGeom>
        </p:spPr>
      </p:pic>
      <p:pic>
        <p:nvPicPr>
          <p:cNvPr id="8" name="Picture 7" descr="WOMEN TAKING A STAND: Taking the trash ou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3398">
            <a:off x="996308" y="2599287"/>
            <a:ext cx="1148395" cy="1724297"/>
          </a:xfrm>
          <a:prstGeom prst="rect">
            <a:avLst/>
          </a:prstGeom>
        </p:spPr>
      </p:pic>
      <p:pic>
        <p:nvPicPr>
          <p:cNvPr id="9" name="Picture 8" descr="Washing Machine Clip Art Free Stock Photo - Public Domain Pictur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84908">
            <a:off x="3043025" y="2305798"/>
            <a:ext cx="1948543" cy="1753689"/>
          </a:xfrm>
          <a:prstGeom prst="rect">
            <a:avLst/>
          </a:prstGeom>
        </p:spPr>
      </p:pic>
      <p:pic>
        <p:nvPicPr>
          <p:cNvPr id="10" name="Picture 9" descr="set the table , to | Explore gazzaPax's photos on Flickr. ga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2878" y="4533506"/>
            <a:ext cx="1738041" cy="1961810"/>
          </a:xfrm>
          <a:prstGeom prst="rect">
            <a:avLst/>
          </a:prstGeom>
        </p:spPr>
      </p:pic>
      <p:pic>
        <p:nvPicPr>
          <p:cNvPr id="11" name="Picture 10" descr="Homemaker's Diary: July 20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82291">
            <a:off x="6962423" y="2058640"/>
            <a:ext cx="1449281" cy="1266214"/>
          </a:xfrm>
          <a:prstGeom prst="rect">
            <a:avLst/>
          </a:prstGeom>
        </p:spPr>
      </p:pic>
      <p:pic>
        <p:nvPicPr>
          <p:cNvPr id="12" name="Picture 11" descr="Tomorrow is my scheduled pick up day and I don’t know if my ersatz ..."/>
          <p:cNvPicPr>
            <a:picLocks noChangeAspect="1"/>
          </p:cNvPicPr>
          <p:nvPr/>
        </p:nvPicPr>
        <p:blipFill rotWithShape="1">
          <a:blip r:embed="rId8">
            <a:extLst>
              <a:ext uri="{28A0092B-C50C-407E-A947-70E740481C1C}">
                <a14:useLocalDpi xmlns:a14="http://schemas.microsoft.com/office/drawing/2010/main" val="0"/>
              </a:ext>
            </a:extLst>
          </a:blip>
          <a:srcRect l="3432" t="9653" r="51612" b="20147"/>
          <a:stretch/>
        </p:blipFill>
        <p:spPr>
          <a:xfrm rot="1088605">
            <a:off x="10270875" y="1465339"/>
            <a:ext cx="1475183" cy="1811302"/>
          </a:xfrm>
          <a:prstGeom prst="rect">
            <a:avLst/>
          </a:prstGeom>
        </p:spPr>
      </p:pic>
      <p:pic>
        <p:nvPicPr>
          <p:cNvPr id="13" name="Picture 12" descr="Hold a thought, pen it down: March 20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36063" y="3275930"/>
            <a:ext cx="1689952" cy="1513446"/>
          </a:xfrm>
          <a:prstGeom prst="rect">
            <a:avLst/>
          </a:prstGeom>
        </p:spPr>
      </p:pic>
      <p:pic>
        <p:nvPicPr>
          <p:cNvPr id="14" name="Picture 13" descr="Ironing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81201" y="4604010"/>
            <a:ext cx="1210201" cy="1820802"/>
          </a:xfrm>
          <a:prstGeom prst="rect">
            <a:avLst/>
          </a:prstGeom>
        </p:spPr>
      </p:pic>
      <p:pic>
        <p:nvPicPr>
          <p:cNvPr id="15" name="Picture 14" descr="... _Washing_Dishes_Royalty_Free_Clipart_Picture_081222-020959-44904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27187" y="5363446"/>
            <a:ext cx="1829298" cy="1371974"/>
          </a:xfrm>
          <a:prstGeom prst="rect">
            <a:avLst/>
          </a:prstGeom>
        </p:spPr>
      </p:pic>
      <p:sp>
        <p:nvSpPr>
          <p:cNvPr id="4" name="TextBox 3"/>
          <p:cNvSpPr txBox="1"/>
          <p:nvPr/>
        </p:nvSpPr>
        <p:spPr>
          <a:xfrm>
            <a:off x="3784516" y="4866075"/>
            <a:ext cx="4713983" cy="400110"/>
          </a:xfrm>
          <a:prstGeom prst="rect">
            <a:avLst/>
          </a:prstGeom>
          <a:noFill/>
        </p:spPr>
        <p:txBody>
          <a:bodyPr wrap="none" rtlCol="0">
            <a:spAutoFit/>
          </a:bodyPr>
          <a:lstStyle/>
          <a:p>
            <a:r>
              <a:rPr lang="bg-BG" sz="2000" b="1" dirty="0" smtClean="0"/>
              <a:t>WWW.QUIZLET.COM/VLADIMIRA_TENEVA</a:t>
            </a:r>
            <a:endParaRPr lang="bg-BG" sz="2000" b="1" dirty="0"/>
          </a:p>
        </p:txBody>
      </p:sp>
    </p:spTree>
    <p:extLst>
      <p:ext uri="{BB962C8B-B14F-4D97-AF65-F5344CB8AC3E}">
        <p14:creationId xmlns:p14="http://schemas.microsoft.com/office/powerpoint/2010/main" val="412670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ppy Boy Smiling Cartoon Comic Funny Toon - vector Clip 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709" y="917971"/>
            <a:ext cx="1170235" cy="1965995"/>
          </a:xfrm>
          <a:prstGeom prst="rect">
            <a:avLst/>
          </a:prstGeom>
        </p:spPr>
      </p:pic>
      <p:pic>
        <p:nvPicPr>
          <p:cNvPr id="3" name="Picture 2" descr="Quand ma famille font les travaux domestiqu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02" y="2860765"/>
            <a:ext cx="2182051" cy="1346945"/>
          </a:xfrm>
          <a:prstGeom prst="rect">
            <a:avLst/>
          </a:prstGeom>
        </p:spPr>
      </p:pic>
      <p:sp>
        <p:nvSpPr>
          <p:cNvPr id="4" name="TextBox 3"/>
          <p:cNvSpPr txBox="1"/>
          <p:nvPr/>
        </p:nvSpPr>
        <p:spPr>
          <a:xfrm>
            <a:off x="5452878" y="271641"/>
            <a:ext cx="1240083" cy="646331"/>
          </a:xfrm>
          <a:prstGeom prst="rect">
            <a:avLst/>
          </a:prstGeom>
          <a:noFill/>
        </p:spPr>
        <p:txBody>
          <a:bodyPr wrap="none" rtlCol="0">
            <a:spAutoFit/>
          </a:bodyPr>
          <a:lstStyle/>
          <a:p>
            <a:r>
              <a:rPr lang="bg-BG" sz="3600" b="1" dirty="0" err="1" smtClean="0"/>
              <a:t>Kevin</a:t>
            </a:r>
            <a:endParaRPr lang="bg-BG" sz="3600" b="1" dirty="0"/>
          </a:p>
        </p:txBody>
      </p:sp>
      <p:sp>
        <p:nvSpPr>
          <p:cNvPr id="5" name="TextBox 4"/>
          <p:cNvSpPr txBox="1"/>
          <p:nvPr/>
        </p:nvSpPr>
        <p:spPr>
          <a:xfrm>
            <a:off x="1421374" y="2119459"/>
            <a:ext cx="1475404" cy="646331"/>
          </a:xfrm>
          <a:prstGeom prst="rect">
            <a:avLst/>
          </a:prstGeom>
          <a:noFill/>
        </p:spPr>
        <p:txBody>
          <a:bodyPr wrap="none" rtlCol="0">
            <a:spAutoFit/>
          </a:bodyPr>
          <a:lstStyle/>
          <a:p>
            <a:r>
              <a:rPr lang="en-US" sz="3600" dirty="0" smtClean="0"/>
              <a:t>H</a:t>
            </a:r>
            <a:r>
              <a:rPr lang="bg-BG" sz="3600" dirty="0" smtClean="0"/>
              <a:t>as to </a:t>
            </a:r>
            <a:endParaRPr lang="bg-BG" sz="3600" dirty="0"/>
          </a:p>
        </p:txBody>
      </p:sp>
      <p:sp>
        <p:nvSpPr>
          <p:cNvPr id="6" name="TextBox 5"/>
          <p:cNvSpPr txBox="1"/>
          <p:nvPr/>
        </p:nvSpPr>
        <p:spPr>
          <a:xfrm>
            <a:off x="8672511" y="1978804"/>
            <a:ext cx="3069495" cy="584775"/>
          </a:xfrm>
          <a:prstGeom prst="rect">
            <a:avLst/>
          </a:prstGeom>
          <a:noFill/>
        </p:spPr>
        <p:txBody>
          <a:bodyPr wrap="none" rtlCol="0">
            <a:spAutoFit/>
          </a:bodyPr>
          <a:lstStyle/>
          <a:p>
            <a:r>
              <a:rPr lang="en-US" sz="3200" dirty="0" smtClean="0"/>
              <a:t>H</a:t>
            </a:r>
            <a:r>
              <a:rPr lang="bg-BG" sz="3200" dirty="0" smtClean="0"/>
              <a:t>as already done</a:t>
            </a:r>
            <a:endParaRPr lang="bg-BG" sz="3200" dirty="0"/>
          </a:p>
        </p:txBody>
      </p:sp>
      <p:pic>
        <p:nvPicPr>
          <p:cNvPr id="7" name="Picture 6" descr="Tidying room | Flickr - Photo Shar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047" y="4487772"/>
            <a:ext cx="2192306" cy="1455828"/>
          </a:xfrm>
          <a:prstGeom prst="rect">
            <a:avLst/>
          </a:prstGeom>
        </p:spPr>
      </p:pic>
      <p:pic>
        <p:nvPicPr>
          <p:cNvPr id="8" name="Picture 7" descr="The More, The Messier: September 20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7083" y="2765790"/>
            <a:ext cx="1548268" cy="2055223"/>
          </a:xfrm>
          <a:prstGeom prst="rect">
            <a:avLst/>
          </a:prstGeom>
        </p:spPr>
      </p:pic>
      <p:pic>
        <p:nvPicPr>
          <p:cNvPr id="9" name="Picture 8" descr="Bob, you dust the furniture while your brother dusts the cak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7874" y="2860765"/>
            <a:ext cx="2472869" cy="1680347"/>
          </a:xfrm>
          <a:prstGeom prst="rect">
            <a:avLst/>
          </a:prstGeom>
        </p:spPr>
      </p:pic>
      <p:pic>
        <p:nvPicPr>
          <p:cNvPr id="10" name="Picture 9" descr="BISSELL CleanView Vacuum Review"/>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3949" y="4915988"/>
            <a:ext cx="2993436" cy="1528416"/>
          </a:xfrm>
          <a:prstGeom prst="rect">
            <a:avLst/>
          </a:prstGeom>
        </p:spPr>
      </p:pic>
      <p:sp>
        <p:nvSpPr>
          <p:cNvPr id="11" name="TextBox 10"/>
          <p:cNvSpPr txBox="1"/>
          <p:nvPr/>
        </p:nvSpPr>
        <p:spPr>
          <a:xfrm>
            <a:off x="328771" y="409282"/>
            <a:ext cx="4713983" cy="400110"/>
          </a:xfrm>
          <a:prstGeom prst="rect">
            <a:avLst/>
          </a:prstGeom>
          <a:noFill/>
        </p:spPr>
        <p:txBody>
          <a:bodyPr wrap="none" rtlCol="0">
            <a:spAutoFit/>
          </a:bodyPr>
          <a:lstStyle/>
          <a:p>
            <a:r>
              <a:rPr lang="bg-BG" sz="2000" b="1" dirty="0" smtClean="0"/>
              <a:t>WWW.QUIZLET.COM/VLADIMIRA_TENEVA</a:t>
            </a:r>
            <a:endParaRPr lang="bg-BG" sz="2000" b="1" dirty="0"/>
          </a:p>
        </p:txBody>
      </p:sp>
    </p:spTree>
    <p:extLst>
      <p:ext uri="{BB962C8B-B14F-4D97-AF65-F5344CB8AC3E}">
        <p14:creationId xmlns:p14="http://schemas.microsoft.com/office/powerpoint/2010/main" val="203095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9491" y="575934"/>
            <a:ext cx="5904411" cy="369332"/>
          </a:xfrm>
          <a:prstGeom prst="rect">
            <a:avLst/>
          </a:prstGeom>
          <a:noFill/>
        </p:spPr>
        <p:txBody>
          <a:bodyPr wrap="square" rtlCol="0">
            <a:spAutoFit/>
          </a:bodyPr>
          <a:lstStyle/>
          <a:p>
            <a:r>
              <a:rPr lang="bg-BG" dirty="0" err="1" smtClean="0"/>
              <a:t>Read</a:t>
            </a:r>
            <a:r>
              <a:rPr lang="bg-BG" dirty="0" smtClean="0"/>
              <a:t> the </a:t>
            </a:r>
            <a:r>
              <a:rPr lang="bg-BG" dirty="0" err="1" smtClean="0"/>
              <a:t>text</a:t>
            </a:r>
            <a:r>
              <a:rPr lang="bg-BG" dirty="0" smtClean="0"/>
              <a:t> </a:t>
            </a:r>
            <a:r>
              <a:rPr lang="bg-BG" dirty="0" smtClean="0"/>
              <a:t>and </a:t>
            </a:r>
            <a:r>
              <a:rPr lang="bg-BG" dirty="0" err="1" smtClean="0"/>
              <a:t>underline</a:t>
            </a:r>
            <a:r>
              <a:rPr lang="bg-BG" dirty="0" smtClean="0"/>
              <a:t> the </a:t>
            </a:r>
            <a:r>
              <a:rPr lang="bg-BG" dirty="0" err="1" smtClean="0"/>
              <a:t>household</a:t>
            </a:r>
            <a:r>
              <a:rPr lang="bg-BG" dirty="0" smtClean="0"/>
              <a:t> </a:t>
            </a:r>
            <a:r>
              <a:rPr lang="bg-BG" dirty="0" err="1" smtClean="0"/>
              <a:t>chores</a:t>
            </a:r>
            <a:endParaRPr lang="bg-BG" dirty="0"/>
          </a:p>
        </p:txBody>
      </p:sp>
      <p:grpSp>
        <p:nvGrpSpPr>
          <p:cNvPr id="6" name="Group 92"/>
          <p:cNvGrpSpPr>
            <a:grpSpLocks/>
          </p:cNvGrpSpPr>
          <p:nvPr/>
        </p:nvGrpSpPr>
        <p:grpSpPr bwMode="auto">
          <a:xfrm>
            <a:off x="1951140" y="1487299"/>
            <a:ext cx="4310815" cy="2496334"/>
            <a:chOff x="-126" y="1964"/>
            <a:chExt cx="7396" cy="4576"/>
          </a:xfrm>
        </p:grpSpPr>
        <p:sp>
          <p:nvSpPr>
            <p:cNvPr id="7" name="AutoShape 96"/>
            <p:cNvSpPr>
              <a:spLocks noChangeArrowheads="1"/>
            </p:cNvSpPr>
            <p:nvPr/>
          </p:nvSpPr>
          <p:spPr bwMode="auto">
            <a:xfrm>
              <a:off x="790" y="1980"/>
              <a:ext cx="6480" cy="4560"/>
            </a:xfrm>
            <a:prstGeom prst="roundRect">
              <a:avLst>
                <a:gd name="adj" fmla="val 16667"/>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bg-BG"/>
            </a:p>
          </p:txBody>
        </p:sp>
        <p:sp>
          <p:nvSpPr>
            <p:cNvPr id="8" name="Text Box 95"/>
            <p:cNvSpPr txBox="1">
              <a:spLocks noChangeArrowheads="1"/>
            </p:cNvSpPr>
            <p:nvPr/>
          </p:nvSpPr>
          <p:spPr bwMode="auto">
            <a:xfrm>
              <a:off x="942" y="2340"/>
              <a:ext cx="6198" cy="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bg-BG" sz="1200" b="0" i="0" u="none" strike="noStrike" cap="none" normalizeH="0" baseline="0" smtClean="0">
                  <a:ln>
                    <a:noFill/>
                  </a:ln>
                  <a:solidFill>
                    <a:schemeClr val="tx1"/>
                  </a:solidFill>
                  <a:effectLst/>
                  <a:ea typeface="Calibri" panose="020F0502020204030204" pitchFamily="34" charset="0"/>
                  <a:cs typeface="Arial" panose="020B0604020202020204" pitchFamily="34" charset="0"/>
                </a:rPr>
                <a:t>Hi my name is Adam. I live with my family in a big house. I have two sisters and one brother. We share many chores with our parents. My brother and I take the garbage out.</a:t>
              </a:r>
              <a:endParaRPr kumimoji="0" lang="en-US" altLang="bg-BG"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800" b="0" i="0" u="none" strike="noStrike" cap="none" normalizeH="0" baseline="0" smtClean="0">
                <a:ln>
                  <a:noFill/>
                </a:ln>
                <a:solidFill>
                  <a:schemeClr val="tx1"/>
                </a:solidFill>
                <a:effectLst/>
                <a:latin typeface="Arial" panose="020B0604020202020204" pitchFamily="34" charset="0"/>
              </a:endParaRPr>
            </a:p>
          </p:txBody>
        </p:sp>
        <p:sp>
          <p:nvSpPr>
            <p:cNvPr id="9" name="Text Box 94"/>
            <p:cNvSpPr txBox="1">
              <a:spLocks noChangeArrowheads="1"/>
            </p:cNvSpPr>
            <p:nvPr/>
          </p:nvSpPr>
          <p:spPr bwMode="auto">
            <a:xfrm>
              <a:off x="942" y="3753"/>
              <a:ext cx="6108"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bg-BG"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We also wash our father’s car twice a week. Every Friday, I weed the garden and my brother waters the plants. I also make my bed in the morning. My sister, Emily, sweeps the floor every evening and washes the dishes after dinner. She also helps Mom with shopping every Thursday. My mother cooks for us and washes our clothes. My father fixes anything broken at home.</a:t>
              </a:r>
              <a:endParaRPr kumimoji="0" lang="en-US" altLang="bg-BG" sz="1800" b="0" i="0" u="none" strike="noStrike" cap="none" normalizeH="0" baseline="0" dirty="0" smtClean="0">
                <a:ln>
                  <a:noFill/>
                </a:ln>
                <a:solidFill>
                  <a:schemeClr val="tx1"/>
                </a:solidFill>
                <a:effectLst/>
                <a:latin typeface="Arial" panose="020B0604020202020204" pitchFamily="34" charset="0"/>
              </a:endParaRPr>
            </a:p>
          </p:txBody>
        </p:sp>
        <p:pic>
          <p:nvPicPr>
            <p:cNvPr id="2141" name="Picture 93" descr="boy_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1964"/>
              <a:ext cx="1195" cy="12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87"/>
          <p:cNvGrpSpPr>
            <a:grpSpLocks/>
          </p:cNvGrpSpPr>
          <p:nvPr/>
        </p:nvGrpSpPr>
        <p:grpSpPr bwMode="auto">
          <a:xfrm>
            <a:off x="6490890" y="1154899"/>
            <a:ext cx="4207642" cy="2868839"/>
            <a:chOff x="8612" y="2211"/>
            <a:chExt cx="7458" cy="5078"/>
          </a:xfrm>
        </p:grpSpPr>
        <p:sp>
          <p:nvSpPr>
            <p:cNvPr id="11" name="AutoShape 91"/>
            <p:cNvSpPr>
              <a:spLocks noChangeArrowheads="1"/>
            </p:cNvSpPr>
            <p:nvPr/>
          </p:nvSpPr>
          <p:spPr bwMode="auto">
            <a:xfrm>
              <a:off x="8612" y="2729"/>
              <a:ext cx="6480" cy="4560"/>
            </a:xfrm>
            <a:prstGeom prst="roundRect">
              <a:avLst>
                <a:gd name="adj" fmla="val 16667"/>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bg-BG"/>
            </a:p>
          </p:txBody>
        </p:sp>
        <p:sp>
          <p:nvSpPr>
            <p:cNvPr id="12" name="Text Box 90"/>
            <p:cNvSpPr txBox="1">
              <a:spLocks noChangeArrowheads="1"/>
            </p:cNvSpPr>
            <p:nvPr/>
          </p:nvSpPr>
          <p:spPr bwMode="auto">
            <a:xfrm>
              <a:off x="8764" y="3089"/>
              <a:ext cx="6198" cy="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bg-BG"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Hi my name is Sally. My family is small, my father, my mother, my sister Joanna and Me. We live in a flat in a tall building. I help my family with the chores. I make my own bed.</a:t>
              </a:r>
              <a:endParaRPr kumimoji="0" lang="en-US" altLang="bg-BG"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800" b="0" i="0" u="none" strike="noStrike" cap="none" normalizeH="0" baseline="0" smtClean="0">
                <a:ln>
                  <a:noFill/>
                </a:ln>
                <a:solidFill>
                  <a:schemeClr val="tx1"/>
                </a:solidFill>
                <a:effectLst/>
                <a:latin typeface="Arial" panose="020B0604020202020204" pitchFamily="34" charset="0"/>
              </a:endParaRPr>
            </a:p>
          </p:txBody>
        </p:sp>
        <p:sp>
          <p:nvSpPr>
            <p:cNvPr id="13" name="Text Box 89"/>
            <p:cNvSpPr txBox="1">
              <a:spLocks noChangeArrowheads="1"/>
            </p:cNvSpPr>
            <p:nvPr/>
          </p:nvSpPr>
          <p:spPr bwMode="auto">
            <a:xfrm>
              <a:off x="8854" y="4499"/>
              <a:ext cx="6108"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bg-BG"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 set the table for dinner while mom cooks. Every Tuesday my parents go shopping for food and I take care of my sister Joanna and help her with homework. My father fixes things in the house. My mother cooks our meals and sweeps the floor every night. When Mom or Dad is tiered I bring water for them.</a:t>
              </a:r>
              <a:endParaRPr kumimoji="0" lang="en-US" altLang="bg-BG" sz="1800" b="0" i="0" u="none" strike="noStrike" cap="none" normalizeH="0" baseline="0" dirty="0" smtClean="0">
                <a:ln>
                  <a:noFill/>
                </a:ln>
                <a:solidFill>
                  <a:schemeClr val="tx1"/>
                </a:solidFill>
                <a:effectLst/>
                <a:latin typeface="Arial" panose="020B0604020202020204" pitchFamily="34" charset="0"/>
              </a:endParaRPr>
            </a:p>
          </p:txBody>
        </p:sp>
        <p:pic>
          <p:nvPicPr>
            <p:cNvPr id="2136" name="Picture 27" descr="girl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0" y="2211"/>
              <a:ext cx="1590" cy="1275"/>
            </a:xfrm>
            <a:prstGeom prst="rect">
              <a:avLst/>
            </a:prstGeom>
            <a:noFill/>
            <a:extLst>
              <a:ext uri="{909E8E84-426E-40DD-AFC4-6F175D3DCCD1}">
                <a14:hiddenFill xmlns:a14="http://schemas.microsoft.com/office/drawing/2010/main">
                  <a:solidFill>
                    <a:srgbClr val="FFFFFF"/>
                  </a:solidFill>
                </a14:hiddenFill>
              </a:ext>
            </a:extLst>
          </p:spPr>
        </p:pic>
      </p:grpSp>
      <p:pic>
        <p:nvPicPr>
          <p:cNvPr id="2134" name="Picture 86" descr="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874" y="71193"/>
            <a:ext cx="4003169" cy="5790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85"/>
          <p:cNvSpPr txBox="1">
            <a:spLocks noChangeArrowheads="1"/>
          </p:cNvSpPr>
          <p:nvPr/>
        </p:nvSpPr>
        <p:spPr bwMode="auto">
          <a:xfrm>
            <a:off x="2573632" y="4183110"/>
            <a:ext cx="7174092" cy="19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bg-BG" sz="1400" b="0" i="0" u="none" strike="noStrike" cap="none" normalizeH="0" baseline="0" dirty="0" smtClean="0">
                <a:ln>
                  <a:noFill/>
                </a:ln>
                <a:solidFill>
                  <a:schemeClr val="tx1"/>
                </a:solidFill>
                <a:effectLst/>
                <a:latin typeface="Berlin Sans FB" panose="020E0602020502020306" pitchFamily="34" charset="0"/>
                <a:ea typeface="Calibri" panose="020F0502020204030204" pitchFamily="34" charset="0"/>
                <a:cs typeface="Arial" panose="020B0604020202020204" pitchFamily="34" charset="0"/>
              </a:rPr>
              <a:t>Write (A) next to Adam’s chores, (S) next to Sally’s chores, and (A|S) next to chores they share.</a:t>
            </a:r>
            <a:endParaRPr kumimoji="0" lang="en-US" altLang="bg-BG" sz="1800" b="0" i="0" u="none" strike="noStrike" cap="none" normalizeH="0" baseline="0" dirty="0" smtClean="0">
              <a:ln>
                <a:noFill/>
              </a:ln>
              <a:solidFill>
                <a:schemeClr val="tx1"/>
              </a:solidFill>
              <a:effectLst/>
              <a:latin typeface="Arial" panose="020B0604020202020204" pitchFamily="34" charset="0"/>
            </a:endParaRPr>
          </a:p>
        </p:txBody>
      </p:sp>
      <p:grpSp>
        <p:nvGrpSpPr>
          <p:cNvPr id="15" name="Group 78"/>
          <p:cNvGrpSpPr>
            <a:grpSpLocks/>
          </p:cNvGrpSpPr>
          <p:nvPr/>
        </p:nvGrpSpPr>
        <p:grpSpPr bwMode="auto">
          <a:xfrm>
            <a:off x="5065706" y="4578289"/>
            <a:ext cx="1208503" cy="597466"/>
            <a:chOff x="6909" y="7788"/>
            <a:chExt cx="2159" cy="1545"/>
          </a:xfrm>
        </p:grpSpPr>
        <p:pic>
          <p:nvPicPr>
            <p:cNvPr id="2132" name="Picture 84" descr="s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9" y="7788"/>
              <a:ext cx="1519" cy="154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79"/>
            <p:cNvGrpSpPr>
              <a:grpSpLocks/>
            </p:cNvGrpSpPr>
            <p:nvPr/>
          </p:nvGrpSpPr>
          <p:grpSpPr bwMode="auto">
            <a:xfrm>
              <a:off x="7578" y="7833"/>
              <a:ext cx="1490" cy="474"/>
              <a:chOff x="1210" y="8076"/>
              <a:chExt cx="1490" cy="474"/>
            </a:xfrm>
          </p:grpSpPr>
          <p:grpSp>
            <p:nvGrpSpPr>
              <p:cNvPr id="17" name="Group 81"/>
              <p:cNvGrpSpPr>
                <a:grpSpLocks/>
              </p:cNvGrpSpPr>
              <p:nvPr/>
            </p:nvGrpSpPr>
            <p:grpSpPr bwMode="auto">
              <a:xfrm>
                <a:off x="1210" y="8076"/>
                <a:ext cx="1490" cy="474"/>
                <a:chOff x="1210" y="8076"/>
                <a:chExt cx="1490" cy="474"/>
              </a:xfrm>
            </p:grpSpPr>
            <p:sp>
              <p:nvSpPr>
                <p:cNvPr id="19" name="AutoShape 83"/>
                <p:cNvSpPr>
                  <a:spLocks noChangeArrowheads="1"/>
                </p:cNvSpPr>
                <p:nvPr/>
              </p:nvSpPr>
              <p:spPr bwMode="auto">
                <a:xfrm>
                  <a:off x="1255" y="8121"/>
                  <a:ext cx="1445" cy="429"/>
                </a:xfrm>
                <a:prstGeom prst="parallelogram">
                  <a:avLst>
                    <a:gd name="adj" fmla="val 4569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20" name="AutoShape 82"/>
                <p:cNvSpPr>
                  <a:spLocks noChangeArrowheads="1"/>
                </p:cNvSpPr>
                <p:nvPr/>
              </p:nvSpPr>
              <p:spPr bwMode="auto">
                <a:xfrm>
                  <a:off x="1210" y="8076"/>
                  <a:ext cx="1445" cy="429"/>
                </a:xfrm>
                <a:prstGeom prst="parallelogram">
                  <a:avLst>
                    <a:gd name="adj" fmla="val 456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grpSp>
          <p:sp>
            <p:nvSpPr>
              <p:cNvPr id="18" name="AutoShape 80"/>
              <p:cNvSpPr>
                <a:spLocks noChangeShapeType="1"/>
              </p:cNvSpPr>
              <p:nvPr/>
            </p:nvSpPr>
            <p:spPr bwMode="auto">
              <a:xfrm flipH="1">
                <a:off x="1845" y="8076"/>
                <a:ext cx="165" cy="4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grpSp>
      </p:grpSp>
      <p:grpSp>
        <p:nvGrpSpPr>
          <p:cNvPr id="21" name="Group 71"/>
          <p:cNvGrpSpPr>
            <a:grpSpLocks/>
          </p:cNvGrpSpPr>
          <p:nvPr/>
        </p:nvGrpSpPr>
        <p:grpSpPr bwMode="auto">
          <a:xfrm>
            <a:off x="9056335" y="4443368"/>
            <a:ext cx="1303617" cy="611001"/>
            <a:chOff x="12524" y="7689"/>
            <a:chExt cx="2330" cy="1580"/>
          </a:xfrm>
        </p:grpSpPr>
        <p:grpSp>
          <p:nvGrpSpPr>
            <p:cNvPr id="22" name="Group 73"/>
            <p:cNvGrpSpPr>
              <a:grpSpLocks/>
            </p:cNvGrpSpPr>
            <p:nvPr/>
          </p:nvGrpSpPr>
          <p:grpSpPr bwMode="auto">
            <a:xfrm>
              <a:off x="13364" y="7689"/>
              <a:ext cx="1490" cy="474"/>
              <a:chOff x="1210" y="8076"/>
              <a:chExt cx="1490" cy="474"/>
            </a:xfrm>
          </p:grpSpPr>
          <p:grpSp>
            <p:nvGrpSpPr>
              <p:cNvPr id="23" name="Group 75"/>
              <p:cNvGrpSpPr>
                <a:grpSpLocks/>
              </p:cNvGrpSpPr>
              <p:nvPr/>
            </p:nvGrpSpPr>
            <p:grpSpPr bwMode="auto">
              <a:xfrm>
                <a:off x="1210" y="8076"/>
                <a:ext cx="1490" cy="474"/>
                <a:chOff x="1210" y="8076"/>
                <a:chExt cx="1490" cy="474"/>
              </a:xfrm>
            </p:grpSpPr>
            <p:sp>
              <p:nvSpPr>
                <p:cNvPr id="25" name="AutoShape 77"/>
                <p:cNvSpPr>
                  <a:spLocks noChangeArrowheads="1"/>
                </p:cNvSpPr>
                <p:nvPr/>
              </p:nvSpPr>
              <p:spPr bwMode="auto">
                <a:xfrm>
                  <a:off x="1255" y="8121"/>
                  <a:ext cx="1445" cy="429"/>
                </a:xfrm>
                <a:prstGeom prst="parallelogram">
                  <a:avLst>
                    <a:gd name="adj" fmla="val 4569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26" name="AutoShape 76"/>
                <p:cNvSpPr>
                  <a:spLocks noChangeArrowheads="1"/>
                </p:cNvSpPr>
                <p:nvPr/>
              </p:nvSpPr>
              <p:spPr bwMode="auto">
                <a:xfrm>
                  <a:off x="1210" y="8076"/>
                  <a:ext cx="1445" cy="429"/>
                </a:xfrm>
                <a:prstGeom prst="parallelogram">
                  <a:avLst>
                    <a:gd name="adj" fmla="val 456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grpSp>
          <p:sp>
            <p:nvSpPr>
              <p:cNvPr id="24" name="AutoShape 74"/>
              <p:cNvSpPr>
                <a:spLocks noChangeShapeType="1"/>
              </p:cNvSpPr>
              <p:nvPr/>
            </p:nvSpPr>
            <p:spPr bwMode="auto">
              <a:xfrm flipH="1">
                <a:off x="1845" y="8076"/>
                <a:ext cx="165" cy="4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grpSp>
        <p:pic>
          <p:nvPicPr>
            <p:cNvPr id="2120" name="Picture 72" descr="Bed_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24" y="7734"/>
              <a:ext cx="1977" cy="15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64"/>
          <p:cNvGrpSpPr>
            <a:grpSpLocks/>
          </p:cNvGrpSpPr>
          <p:nvPr/>
        </p:nvGrpSpPr>
        <p:grpSpPr bwMode="auto">
          <a:xfrm>
            <a:off x="2411109" y="5462070"/>
            <a:ext cx="1298022" cy="566530"/>
            <a:chOff x="1407" y="9861"/>
            <a:chExt cx="2319" cy="1466"/>
          </a:xfrm>
        </p:grpSpPr>
        <p:grpSp>
          <p:nvGrpSpPr>
            <p:cNvPr id="28" name="Group 66"/>
            <p:cNvGrpSpPr>
              <a:grpSpLocks/>
            </p:cNvGrpSpPr>
            <p:nvPr/>
          </p:nvGrpSpPr>
          <p:grpSpPr bwMode="auto">
            <a:xfrm>
              <a:off x="1407" y="10493"/>
              <a:ext cx="1490" cy="474"/>
              <a:chOff x="1210" y="8076"/>
              <a:chExt cx="1490" cy="474"/>
            </a:xfrm>
          </p:grpSpPr>
          <p:grpSp>
            <p:nvGrpSpPr>
              <p:cNvPr id="29" name="Group 68"/>
              <p:cNvGrpSpPr>
                <a:grpSpLocks/>
              </p:cNvGrpSpPr>
              <p:nvPr/>
            </p:nvGrpSpPr>
            <p:grpSpPr bwMode="auto">
              <a:xfrm>
                <a:off x="1210" y="8076"/>
                <a:ext cx="1490" cy="474"/>
                <a:chOff x="1210" y="8076"/>
                <a:chExt cx="1490" cy="474"/>
              </a:xfrm>
            </p:grpSpPr>
            <p:sp>
              <p:nvSpPr>
                <p:cNvPr id="31" name="AutoShape 70"/>
                <p:cNvSpPr>
                  <a:spLocks noChangeArrowheads="1"/>
                </p:cNvSpPr>
                <p:nvPr/>
              </p:nvSpPr>
              <p:spPr bwMode="auto">
                <a:xfrm>
                  <a:off x="1255" y="8121"/>
                  <a:ext cx="1445" cy="429"/>
                </a:xfrm>
                <a:prstGeom prst="parallelogram">
                  <a:avLst>
                    <a:gd name="adj" fmla="val 4569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2112" name="AutoShape 69"/>
                <p:cNvSpPr>
                  <a:spLocks noChangeArrowheads="1"/>
                </p:cNvSpPr>
                <p:nvPr/>
              </p:nvSpPr>
              <p:spPr bwMode="auto">
                <a:xfrm>
                  <a:off x="1210" y="8076"/>
                  <a:ext cx="1445" cy="429"/>
                </a:xfrm>
                <a:prstGeom prst="parallelogram">
                  <a:avLst>
                    <a:gd name="adj" fmla="val 456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grpSp>
          <p:sp>
            <p:nvSpPr>
              <p:cNvPr id="30" name="AutoShape 67"/>
              <p:cNvSpPr>
                <a:spLocks noChangeShapeType="1"/>
              </p:cNvSpPr>
              <p:nvPr/>
            </p:nvSpPr>
            <p:spPr bwMode="auto">
              <a:xfrm flipH="1">
                <a:off x="1845" y="8076"/>
                <a:ext cx="165" cy="4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grpSp>
        <p:pic>
          <p:nvPicPr>
            <p:cNvPr id="2113" name="Picture 2" descr="sc"/>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1" y="9861"/>
              <a:ext cx="1545" cy="1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14" name="Group 57"/>
          <p:cNvGrpSpPr>
            <a:grpSpLocks/>
          </p:cNvGrpSpPr>
          <p:nvPr/>
        </p:nvGrpSpPr>
        <p:grpSpPr bwMode="auto">
          <a:xfrm>
            <a:off x="8198950" y="5340996"/>
            <a:ext cx="2126071" cy="634204"/>
            <a:chOff x="11019" y="9801"/>
            <a:chExt cx="3801" cy="1640"/>
          </a:xfrm>
        </p:grpSpPr>
        <p:pic>
          <p:nvPicPr>
            <p:cNvPr id="2111" name="Picture 63" descr="Car20Was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80" y="9801"/>
              <a:ext cx="3540" cy="1632"/>
            </a:xfrm>
            <a:prstGeom prst="rect">
              <a:avLst/>
            </a:prstGeom>
            <a:noFill/>
            <a:extLst>
              <a:ext uri="{909E8E84-426E-40DD-AFC4-6F175D3DCCD1}">
                <a14:hiddenFill xmlns:a14="http://schemas.microsoft.com/office/drawing/2010/main">
                  <a:solidFill>
                    <a:srgbClr val="FFFFFF"/>
                  </a:solidFill>
                </a14:hiddenFill>
              </a:ext>
            </a:extLst>
          </p:spPr>
        </p:pic>
        <p:grpSp>
          <p:nvGrpSpPr>
            <p:cNvPr id="2115" name="Group 58"/>
            <p:cNvGrpSpPr>
              <a:grpSpLocks/>
            </p:cNvGrpSpPr>
            <p:nvPr/>
          </p:nvGrpSpPr>
          <p:grpSpPr bwMode="auto">
            <a:xfrm>
              <a:off x="11019" y="10967"/>
              <a:ext cx="1490" cy="474"/>
              <a:chOff x="1210" y="8076"/>
              <a:chExt cx="1490" cy="474"/>
            </a:xfrm>
          </p:grpSpPr>
          <p:grpSp>
            <p:nvGrpSpPr>
              <p:cNvPr id="2116" name="Group 60"/>
              <p:cNvGrpSpPr>
                <a:grpSpLocks/>
              </p:cNvGrpSpPr>
              <p:nvPr/>
            </p:nvGrpSpPr>
            <p:grpSpPr bwMode="auto">
              <a:xfrm>
                <a:off x="1210" y="8076"/>
                <a:ext cx="1490" cy="474"/>
                <a:chOff x="1210" y="8076"/>
                <a:chExt cx="1490" cy="474"/>
              </a:xfrm>
            </p:grpSpPr>
            <p:sp>
              <p:nvSpPr>
                <p:cNvPr id="2118" name="AutoShape 62"/>
                <p:cNvSpPr>
                  <a:spLocks noChangeArrowheads="1"/>
                </p:cNvSpPr>
                <p:nvPr/>
              </p:nvSpPr>
              <p:spPr bwMode="auto">
                <a:xfrm>
                  <a:off x="1255" y="8121"/>
                  <a:ext cx="1445" cy="429"/>
                </a:xfrm>
                <a:prstGeom prst="parallelogram">
                  <a:avLst>
                    <a:gd name="adj" fmla="val 4569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2119" name="AutoShape 61"/>
                <p:cNvSpPr>
                  <a:spLocks noChangeArrowheads="1"/>
                </p:cNvSpPr>
                <p:nvPr/>
              </p:nvSpPr>
              <p:spPr bwMode="auto">
                <a:xfrm>
                  <a:off x="1210" y="8076"/>
                  <a:ext cx="1445" cy="429"/>
                </a:xfrm>
                <a:prstGeom prst="parallelogram">
                  <a:avLst>
                    <a:gd name="adj" fmla="val 456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grpSp>
          <p:sp>
            <p:nvSpPr>
              <p:cNvPr id="2117" name="AutoShape 59"/>
              <p:cNvSpPr>
                <a:spLocks noChangeShapeType="1"/>
              </p:cNvSpPr>
              <p:nvPr/>
            </p:nvSpPr>
            <p:spPr bwMode="auto">
              <a:xfrm flipH="1">
                <a:off x="1845" y="8076"/>
                <a:ext cx="165" cy="4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grpSp>
      </p:grpSp>
      <p:grpSp>
        <p:nvGrpSpPr>
          <p:cNvPr id="2121" name="Group 50"/>
          <p:cNvGrpSpPr>
            <a:grpSpLocks/>
          </p:cNvGrpSpPr>
          <p:nvPr/>
        </p:nvGrpSpPr>
        <p:grpSpPr bwMode="auto">
          <a:xfrm>
            <a:off x="6443825" y="4512179"/>
            <a:ext cx="1051845" cy="741516"/>
            <a:chOff x="8555" y="7971"/>
            <a:chExt cx="1879" cy="1918"/>
          </a:xfrm>
        </p:grpSpPr>
        <p:grpSp>
          <p:nvGrpSpPr>
            <p:cNvPr id="2122" name="Group 52"/>
            <p:cNvGrpSpPr>
              <a:grpSpLocks/>
            </p:cNvGrpSpPr>
            <p:nvPr/>
          </p:nvGrpSpPr>
          <p:grpSpPr bwMode="auto">
            <a:xfrm>
              <a:off x="8944" y="7971"/>
              <a:ext cx="1490" cy="474"/>
              <a:chOff x="1210" y="8076"/>
              <a:chExt cx="1490" cy="474"/>
            </a:xfrm>
          </p:grpSpPr>
          <p:grpSp>
            <p:nvGrpSpPr>
              <p:cNvPr id="2123" name="Group 54"/>
              <p:cNvGrpSpPr>
                <a:grpSpLocks/>
              </p:cNvGrpSpPr>
              <p:nvPr/>
            </p:nvGrpSpPr>
            <p:grpSpPr bwMode="auto">
              <a:xfrm>
                <a:off x="1210" y="8076"/>
                <a:ext cx="1490" cy="474"/>
                <a:chOff x="1210" y="8076"/>
                <a:chExt cx="1490" cy="474"/>
              </a:xfrm>
            </p:grpSpPr>
            <p:sp>
              <p:nvSpPr>
                <p:cNvPr id="2125" name="AutoShape 56"/>
                <p:cNvSpPr>
                  <a:spLocks noChangeArrowheads="1"/>
                </p:cNvSpPr>
                <p:nvPr/>
              </p:nvSpPr>
              <p:spPr bwMode="auto">
                <a:xfrm>
                  <a:off x="1255" y="8121"/>
                  <a:ext cx="1445" cy="429"/>
                </a:xfrm>
                <a:prstGeom prst="parallelogram">
                  <a:avLst>
                    <a:gd name="adj" fmla="val 4569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2126" name="AutoShape 55"/>
                <p:cNvSpPr>
                  <a:spLocks noChangeArrowheads="1"/>
                </p:cNvSpPr>
                <p:nvPr/>
              </p:nvSpPr>
              <p:spPr bwMode="auto">
                <a:xfrm>
                  <a:off x="1210" y="8076"/>
                  <a:ext cx="1445" cy="429"/>
                </a:xfrm>
                <a:prstGeom prst="parallelogram">
                  <a:avLst>
                    <a:gd name="adj" fmla="val 456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grpSp>
          <p:sp>
            <p:nvSpPr>
              <p:cNvPr id="2124" name="AutoShape 53"/>
              <p:cNvSpPr>
                <a:spLocks noChangeShapeType="1"/>
              </p:cNvSpPr>
              <p:nvPr/>
            </p:nvSpPr>
            <p:spPr bwMode="auto">
              <a:xfrm flipH="1">
                <a:off x="1845" y="8076"/>
                <a:ext cx="165" cy="4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grpSp>
        <p:pic>
          <p:nvPicPr>
            <p:cNvPr id="2099" name="Picture 51" descr="j0104556"/>
            <p:cNvPicPr>
              <a:picLocks noChangeAspect="1" noChangeArrowheads="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8555" y="8142"/>
              <a:ext cx="1576" cy="17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27" name="Group 43"/>
          <p:cNvGrpSpPr>
            <a:grpSpLocks/>
          </p:cNvGrpSpPr>
          <p:nvPr/>
        </p:nvGrpSpPr>
        <p:grpSpPr bwMode="auto">
          <a:xfrm>
            <a:off x="6674668" y="5301317"/>
            <a:ext cx="1288231" cy="611968"/>
            <a:chOff x="8903" y="9793"/>
            <a:chExt cx="2302" cy="1583"/>
          </a:xfrm>
        </p:grpSpPr>
        <p:grpSp>
          <p:nvGrpSpPr>
            <p:cNvPr id="2128" name="Group 45"/>
            <p:cNvGrpSpPr>
              <a:grpSpLocks/>
            </p:cNvGrpSpPr>
            <p:nvPr/>
          </p:nvGrpSpPr>
          <p:grpSpPr bwMode="auto">
            <a:xfrm>
              <a:off x="9715" y="10101"/>
              <a:ext cx="1490" cy="474"/>
              <a:chOff x="1210" y="8076"/>
              <a:chExt cx="1490" cy="474"/>
            </a:xfrm>
          </p:grpSpPr>
          <p:grpSp>
            <p:nvGrpSpPr>
              <p:cNvPr id="2129" name="Group 47"/>
              <p:cNvGrpSpPr>
                <a:grpSpLocks/>
              </p:cNvGrpSpPr>
              <p:nvPr/>
            </p:nvGrpSpPr>
            <p:grpSpPr bwMode="auto">
              <a:xfrm>
                <a:off x="1210" y="8076"/>
                <a:ext cx="1490" cy="474"/>
                <a:chOff x="1210" y="8076"/>
                <a:chExt cx="1490" cy="474"/>
              </a:xfrm>
            </p:grpSpPr>
            <p:sp>
              <p:nvSpPr>
                <p:cNvPr id="2131" name="AutoShape 49"/>
                <p:cNvSpPr>
                  <a:spLocks noChangeArrowheads="1"/>
                </p:cNvSpPr>
                <p:nvPr/>
              </p:nvSpPr>
              <p:spPr bwMode="auto">
                <a:xfrm>
                  <a:off x="1255" y="8121"/>
                  <a:ext cx="1445" cy="429"/>
                </a:xfrm>
                <a:prstGeom prst="parallelogram">
                  <a:avLst>
                    <a:gd name="adj" fmla="val 4569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2133" name="AutoShape 48"/>
                <p:cNvSpPr>
                  <a:spLocks noChangeArrowheads="1"/>
                </p:cNvSpPr>
                <p:nvPr/>
              </p:nvSpPr>
              <p:spPr bwMode="auto">
                <a:xfrm>
                  <a:off x="1210" y="8076"/>
                  <a:ext cx="1445" cy="429"/>
                </a:xfrm>
                <a:prstGeom prst="parallelogram">
                  <a:avLst>
                    <a:gd name="adj" fmla="val 456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grpSp>
          <p:sp>
            <p:nvSpPr>
              <p:cNvPr id="2130" name="AutoShape 46"/>
              <p:cNvSpPr>
                <a:spLocks noChangeShapeType="1"/>
              </p:cNvSpPr>
              <p:nvPr/>
            </p:nvSpPr>
            <p:spPr bwMode="auto">
              <a:xfrm flipH="1">
                <a:off x="1845" y="8076"/>
                <a:ext cx="165" cy="4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grpSp>
        <p:pic>
          <p:nvPicPr>
            <p:cNvPr id="2092" name="Picture 44" descr="pronoun_1a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903" y="9793"/>
              <a:ext cx="1996" cy="15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35" name="Group 36"/>
          <p:cNvGrpSpPr>
            <a:grpSpLocks/>
          </p:cNvGrpSpPr>
          <p:nvPr/>
        </p:nvGrpSpPr>
        <p:grpSpPr bwMode="auto">
          <a:xfrm>
            <a:off x="5542230" y="5138516"/>
            <a:ext cx="833644" cy="781154"/>
            <a:chOff x="6600" y="9513"/>
            <a:chExt cx="1490" cy="2019"/>
          </a:xfrm>
        </p:grpSpPr>
        <p:grpSp>
          <p:nvGrpSpPr>
            <p:cNvPr id="2137" name="Group 38"/>
            <p:cNvGrpSpPr>
              <a:grpSpLocks/>
            </p:cNvGrpSpPr>
            <p:nvPr/>
          </p:nvGrpSpPr>
          <p:grpSpPr bwMode="auto">
            <a:xfrm>
              <a:off x="6600" y="11058"/>
              <a:ext cx="1490" cy="474"/>
              <a:chOff x="1210" y="8076"/>
              <a:chExt cx="1490" cy="474"/>
            </a:xfrm>
          </p:grpSpPr>
          <p:grpSp>
            <p:nvGrpSpPr>
              <p:cNvPr id="2138" name="Group 40"/>
              <p:cNvGrpSpPr>
                <a:grpSpLocks/>
              </p:cNvGrpSpPr>
              <p:nvPr/>
            </p:nvGrpSpPr>
            <p:grpSpPr bwMode="auto">
              <a:xfrm>
                <a:off x="1210" y="8076"/>
                <a:ext cx="1490" cy="474"/>
                <a:chOff x="1210" y="8076"/>
                <a:chExt cx="1490" cy="474"/>
              </a:xfrm>
            </p:grpSpPr>
            <p:sp>
              <p:nvSpPr>
                <p:cNvPr id="2140" name="AutoShape 42"/>
                <p:cNvSpPr>
                  <a:spLocks noChangeArrowheads="1"/>
                </p:cNvSpPr>
                <p:nvPr/>
              </p:nvSpPr>
              <p:spPr bwMode="auto">
                <a:xfrm>
                  <a:off x="1255" y="8121"/>
                  <a:ext cx="1445" cy="429"/>
                </a:xfrm>
                <a:prstGeom prst="parallelogram">
                  <a:avLst>
                    <a:gd name="adj" fmla="val 4569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2142" name="AutoShape 41"/>
                <p:cNvSpPr>
                  <a:spLocks noChangeArrowheads="1"/>
                </p:cNvSpPr>
                <p:nvPr/>
              </p:nvSpPr>
              <p:spPr bwMode="auto">
                <a:xfrm>
                  <a:off x="1210" y="8076"/>
                  <a:ext cx="1445" cy="429"/>
                </a:xfrm>
                <a:prstGeom prst="parallelogram">
                  <a:avLst>
                    <a:gd name="adj" fmla="val 456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grpSp>
          <p:sp>
            <p:nvSpPr>
              <p:cNvPr id="2139" name="AutoShape 39"/>
              <p:cNvSpPr>
                <a:spLocks noChangeShapeType="1"/>
              </p:cNvSpPr>
              <p:nvPr/>
            </p:nvSpPr>
            <p:spPr bwMode="auto">
              <a:xfrm flipH="1">
                <a:off x="1845" y="8076"/>
                <a:ext cx="165" cy="4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grpSp>
        <p:pic>
          <p:nvPicPr>
            <p:cNvPr id="2085" name="Picture 4" descr="Sweeping_Bw"/>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52" y="9513"/>
              <a:ext cx="1260" cy="17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43" name="Group 29"/>
          <p:cNvGrpSpPr>
            <a:grpSpLocks/>
          </p:cNvGrpSpPr>
          <p:nvPr/>
        </p:nvGrpSpPr>
        <p:grpSpPr bwMode="auto">
          <a:xfrm>
            <a:off x="2161451" y="4655858"/>
            <a:ext cx="1271446" cy="669974"/>
            <a:chOff x="1643" y="7956"/>
            <a:chExt cx="2272" cy="1733"/>
          </a:xfrm>
        </p:grpSpPr>
        <p:grpSp>
          <p:nvGrpSpPr>
            <p:cNvPr id="2080" name="Group 31"/>
            <p:cNvGrpSpPr>
              <a:grpSpLocks/>
            </p:cNvGrpSpPr>
            <p:nvPr/>
          </p:nvGrpSpPr>
          <p:grpSpPr bwMode="auto">
            <a:xfrm>
              <a:off x="1840" y="7956"/>
              <a:ext cx="1490" cy="474"/>
              <a:chOff x="1210" y="8076"/>
              <a:chExt cx="1490" cy="474"/>
            </a:xfrm>
          </p:grpSpPr>
          <p:grpSp>
            <p:nvGrpSpPr>
              <p:cNvPr id="2081" name="Group 33"/>
              <p:cNvGrpSpPr>
                <a:grpSpLocks/>
              </p:cNvGrpSpPr>
              <p:nvPr/>
            </p:nvGrpSpPr>
            <p:grpSpPr bwMode="auto">
              <a:xfrm>
                <a:off x="1210" y="8076"/>
                <a:ext cx="1490" cy="474"/>
                <a:chOff x="1210" y="8076"/>
                <a:chExt cx="1490" cy="474"/>
              </a:xfrm>
            </p:grpSpPr>
            <p:sp>
              <p:nvSpPr>
                <p:cNvPr id="2083" name="AutoShape 35"/>
                <p:cNvSpPr>
                  <a:spLocks noChangeArrowheads="1"/>
                </p:cNvSpPr>
                <p:nvPr/>
              </p:nvSpPr>
              <p:spPr bwMode="auto">
                <a:xfrm>
                  <a:off x="1255" y="8121"/>
                  <a:ext cx="1445" cy="429"/>
                </a:xfrm>
                <a:prstGeom prst="parallelogram">
                  <a:avLst>
                    <a:gd name="adj" fmla="val 4569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2084" name="AutoShape 34"/>
                <p:cNvSpPr>
                  <a:spLocks noChangeArrowheads="1"/>
                </p:cNvSpPr>
                <p:nvPr/>
              </p:nvSpPr>
              <p:spPr bwMode="auto">
                <a:xfrm>
                  <a:off x="1210" y="8076"/>
                  <a:ext cx="1445" cy="429"/>
                </a:xfrm>
                <a:prstGeom prst="parallelogram">
                  <a:avLst>
                    <a:gd name="adj" fmla="val 456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grpSp>
          <p:sp>
            <p:nvSpPr>
              <p:cNvPr id="2082" name="AutoShape 32"/>
              <p:cNvSpPr>
                <a:spLocks noChangeShapeType="1"/>
              </p:cNvSpPr>
              <p:nvPr/>
            </p:nvSpPr>
            <p:spPr bwMode="auto">
              <a:xfrm flipH="1">
                <a:off x="1845" y="8076"/>
                <a:ext cx="165" cy="4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grpSp>
        <p:pic>
          <p:nvPicPr>
            <p:cNvPr id="2078" name="Picture 30" descr="wd"/>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3" y="8016"/>
              <a:ext cx="2272" cy="16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86" name="Group 22"/>
          <p:cNvGrpSpPr>
            <a:grpSpLocks/>
          </p:cNvGrpSpPr>
          <p:nvPr/>
        </p:nvGrpSpPr>
        <p:grpSpPr bwMode="auto">
          <a:xfrm>
            <a:off x="4006868" y="5251839"/>
            <a:ext cx="1127377" cy="647739"/>
            <a:chOff x="4081" y="9689"/>
            <a:chExt cx="2016" cy="1676"/>
          </a:xfrm>
        </p:grpSpPr>
        <p:grpSp>
          <p:nvGrpSpPr>
            <p:cNvPr id="2087" name="Group 24"/>
            <p:cNvGrpSpPr>
              <a:grpSpLocks/>
            </p:cNvGrpSpPr>
            <p:nvPr/>
          </p:nvGrpSpPr>
          <p:grpSpPr bwMode="auto">
            <a:xfrm>
              <a:off x="4120" y="9914"/>
              <a:ext cx="1490" cy="474"/>
              <a:chOff x="1210" y="8076"/>
              <a:chExt cx="1490" cy="474"/>
            </a:xfrm>
          </p:grpSpPr>
          <p:grpSp>
            <p:nvGrpSpPr>
              <p:cNvPr id="2088" name="Group 26"/>
              <p:cNvGrpSpPr>
                <a:grpSpLocks/>
              </p:cNvGrpSpPr>
              <p:nvPr/>
            </p:nvGrpSpPr>
            <p:grpSpPr bwMode="auto">
              <a:xfrm>
                <a:off x="1210" y="8076"/>
                <a:ext cx="1490" cy="474"/>
                <a:chOff x="1210" y="8076"/>
                <a:chExt cx="1490" cy="474"/>
              </a:xfrm>
            </p:grpSpPr>
            <p:sp>
              <p:nvSpPr>
                <p:cNvPr id="2090" name="AutoShape 28"/>
                <p:cNvSpPr>
                  <a:spLocks noChangeArrowheads="1"/>
                </p:cNvSpPr>
                <p:nvPr/>
              </p:nvSpPr>
              <p:spPr bwMode="auto">
                <a:xfrm>
                  <a:off x="1255" y="8121"/>
                  <a:ext cx="1445" cy="429"/>
                </a:xfrm>
                <a:prstGeom prst="parallelogram">
                  <a:avLst>
                    <a:gd name="adj" fmla="val 4569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2091" name="AutoShape 27"/>
                <p:cNvSpPr>
                  <a:spLocks noChangeArrowheads="1"/>
                </p:cNvSpPr>
                <p:nvPr/>
              </p:nvSpPr>
              <p:spPr bwMode="auto">
                <a:xfrm>
                  <a:off x="1210" y="8076"/>
                  <a:ext cx="1445" cy="429"/>
                </a:xfrm>
                <a:prstGeom prst="parallelogram">
                  <a:avLst>
                    <a:gd name="adj" fmla="val 456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grpSp>
          <p:sp>
            <p:nvSpPr>
              <p:cNvPr id="2089" name="AutoShape 25"/>
              <p:cNvSpPr>
                <a:spLocks noChangeShapeType="1"/>
              </p:cNvSpPr>
              <p:nvPr/>
            </p:nvSpPr>
            <p:spPr bwMode="auto">
              <a:xfrm flipH="1">
                <a:off x="1845" y="8076"/>
                <a:ext cx="165" cy="4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grpSp>
        <p:pic>
          <p:nvPicPr>
            <p:cNvPr id="2071" name="Picture 4" descr="mw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1" y="9689"/>
              <a:ext cx="2016" cy="16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93" name="Group 15"/>
          <p:cNvGrpSpPr>
            <a:grpSpLocks/>
          </p:cNvGrpSpPr>
          <p:nvPr/>
        </p:nvGrpSpPr>
        <p:grpSpPr bwMode="auto">
          <a:xfrm>
            <a:off x="3604031" y="4543719"/>
            <a:ext cx="1152554" cy="627436"/>
            <a:chOff x="4212" y="7728"/>
            <a:chExt cx="2059" cy="1623"/>
          </a:xfrm>
        </p:grpSpPr>
        <p:grpSp>
          <p:nvGrpSpPr>
            <p:cNvPr id="2094" name="Group 17"/>
            <p:cNvGrpSpPr>
              <a:grpSpLocks/>
            </p:cNvGrpSpPr>
            <p:nvPr/>
          </p:nvGrpSpPr>
          <p:grpSpPr bwMode="auto">
            <a:xfrm>
              <a:off x="4781" y="7827"/>
              <a:ext cx="1490" cy="474"/>
              <a:chOff x="1210" y="8076"/>
              <a:chExt cx="1490" cy="474"/>
            </a:xfrm>
          </p:grpSpPr>
          <p:grpSp>
            <p:nvGrpSpPr>
              <p:cNvPr id="2095" name="Group 19"/>
              <p:cNvGrpSpPr>
                <a:grpSpLocks/>
              </p:cNvGrpSpPr>
              <p:nvPr/>
            </p:nvGrpSpPr>
            <p:grpSpPr bwMode="auto">
              <a:xfrm>
                <a:off x="1210" y="8076"/>
                <a:ext cx="1490" cy="474"/>
                <a:chOff x="1210" y="8076"/>
                <a:chExt cx="1490" cy="474"/>
              </a:xfrm>
            </p:grpSpPr>
            <p:sp>
              <p:nvSpPr>
                <p:cNvPr id="2097" name="AutoShape 21"/>
                <p:cNvSpPr>
                  <a:spLocks noChangeArrowheads="1"/>
                </p:cNvSpPr>
                <p:nvPr/>
              </p:nvSpPr>
              <p:spPr bwMode="auto">
                <a:xfrm>
                  <a:off x="1255" y="8121"/>
                  <a:ext cx="1445" cy="429"/>
                </a:xfrm>
                <a:prstGeom prst="parallelogram">
                  <a:avLst>
                    <a:gd name="adj" fmla="val 4569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2098" name="AutoShape 20"/>
                <p:cNvSpPr>
                  <a:spLocks noChangeArrowheads="1"/>
                </p:cNvSpPr>
                <p:nvPr/>
              </p:nvSpPr>
              <p:spPr bwMode="auto">
                <a:xfrm>
                  <a:off x="1210" y="8076"/>
                  <a:ext cx="1445" cy="429"/>
                </a:xfrm>
                <a:prstGeom prst="parallelogram">
                  <a:avLst>
                    <a:gd name="adj" fmla="val 456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grpSp>
          <p:sp>
            <p:nvSpPr>
              <p:cNvPr id="2096" name="AutoShape 18"/>
              <p:cNvSpPr>
                <a:spLocks noChangeShapeType="1"/>
              </p:cNvSpPr>
              <p:nvPr/>
            </p:nvSpPr>
            <p:spPr bwMode="auto">
              <a:xfrm flipH="1">
                <a:off x="1845" y="8076"/>
                <a:ext cx="165" cy="4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grpSp>
        <p:pic>
          <p:nvPicPr>
            <p:cNvPr id="2064" name="Picture 1" descr="wp"/>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2" y="7728"/>
              <a:ext cx="1885" cy="16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00" name="Group 8"/>
          <p:cNvGrpSpPr>
            <a:grpSpLocks/>
          </p:cNvGrpSpPr>
          <p:nvPr/>
        </p:nvGrpSpPr>
        <p:grpSpPr bwMode="auto">
          <a:xfrm>
            <a:off x="7767740" y="4400194"/>
            <a:ext cx="1292427" cy="719280"/>
            <a:chOff x="10674" y="9422"/>
            <a:chExt cx="2310" cy="1860"/>
          </a:xfrm>
        </p:grpSpPr>
        <p:grpSp>
          <p:nvGrpSpPr>
            <p:cNvPr id="2101" name="Group 10"/>
            <p:cNvGrpSpPr>
              <a:grpSpLocks/>
            </p:cNvGrpSpPr>
            <p:nvPr/>
          </p:nvGrpSpPr>
          <p:grpSpPr bwMode="auto">
            <a:xfrm>
              <a:off x="11494" y="10493"/>
              <a:ext cx="1490" cy="474"/>
              <a:chOff x="1210" y="8076"/>
              <a:chExt cx="1490" cy="474"/>
            </a:xfrm>
          </p:grpSpPr>
          <p:grpSp>
            <p:nvGrpSpPr>
              <p:cNvPr id="2102" name="Group 12"/>
              <p:cNvGrpSpPr>
                <a:grpSpLocks/>
              </p:cNvGrpSpPr>
              <p:nvPr/>
            </p:nvGrpSpPr>
            <p:grpSpPr bwMode="auto">
              <a:xfrm>
                <a:off x="1210" y="8076"/>
                <a:ext cx="1490" cy="474"/>
                <a:chOff x="1210" y="8076"/>
                <a:chExt cx="1490" cy="474"/>
              </a:xfrm>
            </p:grpSpPr>
            <p:sp>
              <p:nvSpPr>
                <p:cNvPr id="2104" name="AutoShape 14"/>
                <p:cNvSpPr>
                  <a:spLocks noChangeArrowheads="1"/>
                </p:cNvSpPr>
                <p:nvPr/>
              </p:nvSpPr>
              <p:spPr bwMode="auto">
                <a:xfrm>
                  <a:off x="1255" y="8121"/>
                  <a:ext cx="1445" cy="429"/>
                </a:xfrm>
                <a:prstGeom prst="parallelogram">
                  <a:avLst>
                    <a:gd name="adj" fmla="val 4569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sp>
              <p:nvSpPr>
                <p:cNvPr id="2105" name="AutoShape 13"/>
                <p:cNvSpPr>
                  <a:spLocks noChangeArrowheads="1"/>
                </p:cNvSpPr>
                <p:nvPr/>
              </p:nvSpPr>
              <p:spPr bwMode="auto">
                <a:xfrm>
                  <a:off x="1210" y="8076"/>
                  <a:ext cx="1445" cy="429"/>
                </a:xfrm>
                <a:prstGeom prst="parallelogram">
                  <a:avLst>
                    <a:gd name="adj" fmla="val 4569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bg-BG"/>
                </a:p>
              </p:txBody>
            </p:sp>
          </p:grpSp>
          <p:sp>
            <p:nvSpPr>
              <p:cNvPr id="2103" name="AutoShape 11"/>
              <p:cNvSpPr>
                <a:spLocks noChangeShapeType="1"/>
              </p:cNvSpPr>
              <p:nvPr/>
            </p:nvSpPr>
            <p:spPr bwMode="auto">
              <a:xfrm flipH="1">
                <a:off x="1845" y="8076"/>
                <a:ext cx="165" cy="42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bg-BG"/>
              </a:p>
            </p:txBody>
          </p:sp>
        </p:grpSp>
        <p:pic>
          <p:nvPicPr>
            <p:cNvPr id="2057" name="Picture 394" descr="as2687"/>
            <p:cNvPicPr>
              <a:picLocks noChangeAspect="1" noChangeArrowheads="1"/>
            </p:cNvPicPr>
            <p:nvPr/>
          </p:nvPicPr>
          <p:blipFill>
            <a:blip r:embed="rId15" cstate="print">
              <a:grayscl/>
              <a:extLst>
                <a:ext uri="{28A0092B-C50C-407E-A947-70E740481C1C}">
                  <a14:useLocalDpi xmlns:a14="http://schemas.microsoft.com/office/drawing/2010/main" val="0"/>
                </a:ext>
              </a:extLst>
            </a:blip>
            <a:srcRect/>
            <a:stretch>
              <a:fillRect/>
            </a:stretch>
          </p:blipFill>
          <p:spPr bwMode="auto">
            <a:xfrm>
              <a:off x="10674" y="9422"/>
              <a:ext cx="1350" cy="1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06" name="Group 1"/>
          <p:cNvGrpSpPr>
            <a:grpSpLocks/>
          </p:cNvGrpSpPr>
          <p:nvPr/>
        </p:nvGrpSpPr>
        <p:grpSpPr bwMode="auto">
          <a:xfrm>
            <a:off x="1646025" y="920032"/>
            <a:ext cx="9256367" cy="5511170"/>
            <a:chOff x="6" y="6"/>
            <a:chExt cx="15901" cy="12247"/>
          </a:xfrm>
        </p:grpSpPr>
        <p:sp>
          <p:nvSpPr>
            <p:cNvPr id="2107" name="Rectangle 7"/>
            <p:cNvSpPr>
              <a:spLocks noChangeArrowheads="1"/>
            </p:cNvSpPr>
            <p:nvPr/>
          </p:nvSpPr>
          <p:spPr bwMode="auto">
            <a:xfrm>
              <a:off x="352" y="263"/>
              <a:ext cx="15160" cy="11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2108" name="AutoShape 6"/>
            <p:cNvSpPr>
              <a:spLocks noChangeArrowheads="1"/>
            </p:cNvSpPr>
            <p:nvPr/>
          </p:nvSpPr>
          <p:spPr bwMode="auto">
            <a:xfrm>
              <a:off x="948" y="6998"/>
              <a:ext cx="13992" cy="4560"/>
            </a:xfrm>
            <a:prstGeom prst="roundRect">
              <a:avLst>
                <a:gd name="adj" fmla="val 16667"/>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sp>
          <p:nvSpPr>
            <p:cNvPr id="2109" name="Freeform 5" descr="30%"/>
            <p:cNvSpPr>
              <a:spLocks/>
            </p:cNvSpPr>
            <p:nvPr/>
          </p:nvSpPr>
          <p:spPr bwMode="auto">
            <a:xfrm rot="10800000">
              <a:off x="13316" y="9913"/>
              <a:ext cx="2520" cy="2340"/>
            </a:xfrm>
            <a:custGeom>
              <a:avLst/>
              <a:gdLst>
                <a:gd name="T0" fmla="*/ 0 w 2520"/>
                <a:gd name="T1" fmla="*/ 2160 h 2340"/>
                <a:gd name="T2" fmla="*/ 0 w 2520"/>
                <a:gd name="T3" fmla="*/ 0 h 2340"/>
                <a:gd name="T4" fmla="*/ 2520 w 2520"/>
                <a:gd name="T5" fmla="*/ 0 h 2340"/>
                <a:gd name="T6" fmla="*/ 0 w 2520"/>
                <a:gd name="T7" fmla="*/ 2340 h 2340"/>
                <a:gd name="T8" fmla="*/ 0 w 2520"/>
                <a:gd name="T9" fmla="*/ 1980 h 2340"/>
              </a:gdLst>
              <a:ahLst/>
              <a:cxnLst>
                <a:cxn ang="0">
                  <a:pos x="T0" y="T1"/>
                </a:cxn>
                <a:cxn ang="0">
                  <a:pos x="T2" y="T3"/>
                </a:cxn>
                <a:cxn ang="0">
                  <a:pos x="T4" y="T5"/>
                </a:cxn>
                <a:cxn ang="0">
                  <a:pos x="T6" y="T7"/>
                </a:cxn>
                <a:cxn ang="0">
                  <a:pos x="T8" y="T9"/>
                </a:cxn>
              </a:cxnLst>
              <a:rect l="0" t="0" r="r" b="b"/>
              <a:pathLst>
                <a:path w="2520" h="2340">
                  <a:moveTo>
                    <a:pt x="0" y="2160"/>
                  </a:moveTo>
                  <a:lnTo>
                    <a:pt x="0" y="0"/>
                  </a:lnTo>
                  <a:lnTo>
                    <a:pt x="2520" y="0"/>
                  </a:lnTo>
                  <a:lnTo>
                    <a:pt x="0" y="2340"/>
                  </a:lnTo>
                  <a:lnTo>
                    <a:pt x="0" y="1980"/>
                  </a:lnTo>
                </a:path>
              </a:pathLst>
            </a:custGeom>
            <a:pattFill prst="pct30">
              <a:fgClr>
                <a:srgbClr val="80808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2110" name="Freeform 4" descr="30%"/>
            <p:cNvSpPr>
              <a:spLocks/>
            </p:cNvSpPr>
            <p:nvPr/>
          </p:nvSpPr>
          <p:spPr bwMode="auto">
            <a:xfrm>
              <a:off x="6" y="6"/>
              <a:ext cx="2520" cy="2340"/>
            </a:xfrm>
            <a:custGeom>
              <a:avLst/>
              <a:gdLst>
                <a:gd name="T0" fmla="*/ 0 w 2520"/>
                <a:gd name="T1" fmla="*/ 2160 h 2340"/>
                <a:gd name="T2" fmla="*/ 0 w 2520"/>
                <a:gd name="T3" fmla="*/ 0 h 2340"/>
                <a:gd name="T4" fmla="*/ 2520 w 2520"/>
                <a:gd name="T5" fmla="*/ 0 h 2340"/>
                <a:gd name="T6" fmla="*/ 0 w 2520"/>
                <a:gd name="T7" fmla="*/ 2340 h 2340"/>
                <a:gd name="T8" fmla="*/ 0 w 2520"/>
                <a:gd name="T9" fmla="*/ 1980 h 2340"/>
              </a:gdLst>
              <a:ahLst/>
              <a:cxnLst>
                <a:cxn ang="0">
                  <a:pos x="T0" y="T1"/>
                </a:cxn>
                <a:cxn ang="0">
                  <a:pos x="T2" y="T3"/>
                </a:cxn>
                <a:cxn ang="0">
                  <a:pos x="T4" y="T5"/>
                </a:cxn>
                <a:cxn ang="0">
                  <a:pos x="T6" y="T7"/>
                </a:cxn>
                <a:cxn ang="0">
                  <a:pos x="T8" y="T9"/>
                </a:cxn>
              </a:cxnLst>
              <a:rect l="0" t="0" r="r" b="b"/>
              <a:pathLst>
                <a:path w="2520" h="2340">
                  <a:moveTo>
                    <a:pt x="0" y="2160"/>
                  </a:moveTo>
                  <a:lnTo>
                    <a:pt x="0" y="0"/>
                  </a:lnTo>
                  <a:lnTo>
                    <a:pt x="2520" y="0"/>
                  </a:lnTo>
                  <a:lnTo>
                    <a:pt x="0" y="2340"/>
                  </a:lnTo>
                  <a:lnTo>
                    <a:pt x="0" y="1980"/>
                  </a:lnTo>
                </a:path>
              </a:pathLst>
            </a:custGeom>
            <a:pattFill prst="pct30">
              <a:fgClr>
                <a:srgbClr val="80808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bg-BG"/>
            </a:p>
          </p:txBody>
        </p:sp>
        <p:sp>
          <p:nvSpPr>
            <p:cNvPr id="2048" name="WordArt 3"/>
            <p:cNvSpPr>
              <a:spLocks noChangeArrowheads="1" noChangeShapeType="1" noTextEdit="1"/>
            </p:cNvSpPr>
            <p:nvPr/>
          </p:nvSpPr>
          <p:spPr bwMode="auto">
            <a:xfrm>
              <a:off x="501" y="257"/>
              <a:ext cx="447" cy="106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bg-BG" sz="4800" b="1" kern="10" spc="0" smtClean="0">
                  <a:ln w="9525">
                    <a:pattFill prst="pct30">
                      <a:fgClr>
                        <a:srgbClr val="000000"/>
                      </a:fgClr>
                      <a:bgClr>
                        <a:srgbClr val="FFFFFF"/>
                      </a:bgClr>
                    </a:pattFill>
                    <a:round/>
                    <a:headEnd/>
                    <a:tailEnd/>
                  </a:ln>
                  <a:solidFill>
                    <a:srgbClr val="FFFFFF"/>
                  </a:solidFill>
                  <a:effectLst/>
                </a:rPr>
                <a:t>1</a:t>
              </a:r>
              <a:endParaRPr lang="bg-BG" sz="4800" b="1" kern="10" spc="0">
                <a:ln w="9525">
                  <a:pattFill prst="pct30">
                    <a:fgClr>
                      <a:srgbClr val="000000"/>
                    </a:fgClr>
                    <a:bgClr>
                      <a:srgbClr val="FFFFFF"/>
                    </a:bgClr>
                  </a:pattFill>
                  <a:round/>
                  <a:headEnd/>
                  <a:tailEnd/>
                </a:ln>
                <a:solidFill>
                  <a:srgbClr val="FFFFFF"/>
                </a:solidFill>
                <a:effectLst/>
              </a:endParaRPr>
            </a:p>
          </p:txBody>
        </p:sp>
        <p:sp>
          <p:nvSpPr>
            <p:cNvPr id="2049" name="WordArt 2"/>
            <p:cNvSpPr>
              <a:spLocks noChangeArrowheads="1" noChangeShapeType="1" noTextEdit="1"/>
            </p:cNvSpPr>
            <p:nvPr/>
          </p:nvSpPr>
          <p:spPr bwMode="auto">
            <a:xfrm rot="-2614730">
              <a:off x="13929" y="11148"/>
              <a:ext cx="1978" cy="4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2800" kern="10" spc="0" smtClean="0">
                  <a:ln w="9525">
                    <a:solidFill>
                      <a:srgbClr val="000000"/>
                    </a:solidFill>
                    <a:round/>
                    <a:headEnd/>
                    <a:tailEnd/>
                  </a:ln>
                  <a:solidFill>
                    <a:srgbClr val="FFFFFF"/>
                  </a:solidFill>
                  <a:effectLst/>
                  <a:latin typeface="Berlin Sans FB" panose="020E0602020502020306" pitchFamily="34" charset="0"/>
                </a:rPr>
                <a:t>Reading</a:t>
              </a:r>
              <a:endParaRPr lang="bg-BG" sz="2800" kern="10" spc="0">
                <a:ln w="9525">
                  <a:solidFill>
                    <a:srgbClr val="000000"/>
                  </a:solidFill>
                  <a:round/>
                  <a:headEnd/>
                  <a:tailEnd/>
                </a:ln>
                <a:solidFill>
                  <a:srgbClr val="FFFFFF"/>
                </a:solidFill>
                <a:effectLst/>
              </a:endParaRPr>
            </a:p>
          </p:txBody>
        </p:sp>
      </p:grpSp>
      <p:sp>
        <p:nvSpPr>
          <p:cNvPr id="2050" name="Rectangle 98"/>
          <p:cNvSpPr>
            <a:spLocks noChangeArrowheads="1"/>
          </p:cNvSpPr>
          <p:nvPr/>
        </p:nvSpPr>
        <p:spPr bwMode="auto">
          <a:xfrm>
            <a:off x="1254035" y="119632"/>
            <a:ext cx="10742254" cy="2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bg-BG"/>
          </a:p>
        </p:txBody>
      </p:sp>
      <p:sp>
        <p:nvSpPr>
          <p:cNvPr id="2051" name="Rectangle 105"/>
          <p:cNvSpPr>
            <a:spLocks noChangeArrowheads="1"/>
          </p:cNvSpPr>
          <p:nvPr/>
        </p:nvSpPr>
        <p:spPr bwMode="auto">
          <a:xfrm flipV="1">
            <a:off x="1254035" y="173352"/>
            <a:ext cx="107422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bg-BG" sz="1100" b="0" i="0" u="none" strike="noStrike" cap="none" normalizeH="0" baseline="0" smtClean="0">
              <a:ln>
                <a:noFill/>
              </a:ln>
              <a:solidFill>
                <a:schemeClr val="tx1"/>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bg-BG"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en-US" altLang="bg-BG"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bg-BG"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8627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826" t="22233" r="22156" b="7767"/>
          <a:stretch/>
        </p:blipFill>
        <p:spPr>
          <a:xfrm>
            <a:off x="1711234" y="375484"/>
            <a:ext cx="8569235" cy="6129819"/>
          </a:xfrm>
          <a:prstGeom prst="rect">
            <a:avLst/>
          </a:prstGeom>
        </p:spPr>
      </p:pic>
    </p:spTree>
    <p:extLst>
      <p:ext uri="{BB962C8B-B14F-4D97-AF65-F5344CB8AC3E}">
        <p14:creationId xmlns:p14="http://schemas.microsoft.com/office/powerpoint/2010/main" val="998661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333"/>
          <a:stretch/>
        </p:blipFill>
        <p:spPr>
          <a:xfrm>
            <a:off x="1699496" y="0"/>
            <a:ext cx="7983766" cy="6883659"/>
          </a:xfrm>
          <a:prstGeom prst="rect">
            <a:avLst/>
          </a:prstGeom>
        </p:spPr>
      </p:pic>
      <p:sp>
        <p:nvSpPr>
          <p:cNvPr id="3" name="TextBox 2"/>
          <p:cNvSpPr txBox="1"/>
          <p:nvPr/>
        </p:nvSpPr>
        <p:spPr>
          <a:xfrm>
            <a:off x="8979877" y="4360985"/>
            <a:ext cx="2803973" cy="2246769"/>
          </a:xfrm>
          <a:prstGeom prst="rect">
            <a:avLst/>
          </a:prstGeom>
          <a:noFill/>
        </p:spPr>
        <p:txBody>
          <a:bodyPr wrap="none" rtlCol="0">
            <a:spAutoFit/>
          </a:bodyPr>
          <a:lstStyle/>
          <a:p>
            <a:r>
              <a:rPr lang="bg-BG" sz="2800" dirty="0" smtClean="0"/>
              <a:t>ALL OF …………..</a:t>
            </a:r>
          </a:p>
          <a:p>
            <a:r>
              <a:rPr lang="bg-BG" sz="2800" dirty="0" smtClean="0"/>
              <a:t>MOST OF ……….</a:t>
            </a:r>
          </a:p>
          <a:p>
            <a:r>
              <a:rPr lang="bg-BG" sz="2800" dirty="0" smtClean="0"/>
              <a:t>SOME OF…………</a:t>
            </a:r>
          </a:p>
          <a:p>
            <a:r>
              <a:rPr lang="bg-BG" sz="2800" dirty="0" smtClean="0"/>
              <a:t>A FEW OF ………..</a:t>
            </a:r>
          </a:p>
          <a:p>
            <a:r>
              <a:rPr lang="bg-BG" sz="2800" dirty="0" smtClean="0"/>
              <a:t>NONE OF …………..</a:t>
            </a:r>
            <a:endParaRPr lang="bg-BG" sz="2800" dirty="0"/>
          </a:p>
        </p:txBody>
      </p:sp>
    </p:spTree>
    <p:extLst>
      <p:ext uri="{BB962C8B-B14F-4D97-AF65-F5344CB8AC3E}">
        <p14:creationId xmlns:p14="http://schemas.microsoft.com/office/powerpoint/2010/main" val="94104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9447" y="191741"/>
            <a:ext cx="2366930" cy="584775"/>
          </a:xfrm>
          <a:prstGeom prst="rect">
            <a:avLst/>
          </a:prstGeom>
          <a:noFill/>
        </p:spPr>
        <p:txBody>
          <a:bodyPr wrap="none" rtlCol="0">
            <a:spAutoFit/>
          </a:bodyPr>
          <a:lstStyle/>
          <a:p>
            <a:r>
              <a:rPr lang="bg-BG" sz="3200" b="1" dirty="0" smtClean="0">
                <a:solidFill>
                  <a:srgbClr val="FF0000"/>
                </a:solidFill>
              </a:rPr>
              <a:t>GROUP TASK</a:t>
            </a:r>
            <a:endParaRPr lang="bg-BG" sz="3200" b="1" dirty="0">
              <a:solidFill>
                <a:srgbClr val="FF0000"/>
              </a:solidFill>
            </a:endParaRPr>
          </a:p>
        </p:txBody>
      </p:sp>
      <p:sp>
        <p:nvSpPr>
          <p:cNvPr id="13" name="TextBox 12"/>
          <p:cNvSpPr txBox="1"/>
          <p:nvPr/>
        </p:nvSpPr>
        <p:spPr>
          <a:xfrm>
            <a:off x="522514" y="1240970"/>
            <a:ext cx="4965718" cy="2862322"/>
          </a:xfrm>
          <a:prstGeom prst="rect">
            <a:avLst/>
          </a:prstGeom>
          <a:noFill/>
        </p:spPr>
        <p:txBody>
          <a:bodyPr wrap="none" rtlCol="0">
            <a:spAutoFit/>
          </a:bodyPr>
          <a:lstStyle/>
          <a:p>
            <a:pPr marL="285750" lvl="0" indent="-285750">
              <a:buFont typeface="Wingdings" panose="05000000000000000000" pitchFamily="2" charset="2"/>
              <a:buChar char="Ø"/>
            </a:pPr>
            <a:r>
              <a:rPr lang="en-US" dirty="0" smtClean="0"/>
              <a:t>Make </a:t>
            </a:r>
            <a:r>
              <a:rPr lang="en-US" dirty="0"/>
              <a:t>a survey within the group. </a:t>
            </a:r>
            <a:endParaRPr lang="bg-BG" dirty="0"/>
          </a:p>
          <a:p>
            <a:pPr marL="285750" lvl="0" indent="-285750">
              <a:buFont typeface="Wingdings" panose="05000000000000000000" pitchFamily="2" charset="2"/>
              <a:buChar char="Ø"/>
            </a:pPr>
            <a:r>
              <a:rPr lang="en-US" dirty="0"/>
              <a:t>Fill in the information table</a:t>
            </a:r>
            <a:endParaRPr lang="bg-BG" dirty="0"/>
          </a:p>
          <a:p>
            <a:pPr marL="285750" lvl="0" indent="-285750">
              <a:buFont typeface="Wingdings" panose="05000000000000000000" pitchFamily="2" charset="2"/>
              <a:buChar char="Ø"/>
            </a:pPr>
            <a:r>
              <a:rPr lang="en-US" dirty="0"/>
              <a:t>Create a chart on the white sheet of paper</a:t>
            </a:r>
            <a:endParaRPr lang="bg-BG" dirty="0"/>
          </a:p>
          <a:p>
            <a:pPr marL="285750" lvl="0" indent="-285750">
              <a:buFont typeface="Wingdings" panose="05000000000000000000" pitchFamily="2" charset="2"/>
              <a:buChar char="Ø"/>
            </a:pPr>
            <a:r>
              <a:rPr lang="en-US" dirty="0"/>
              <a:t>Summarize the information in one </a:t>
            </a:r>
            <a:r>
              <a:rPr lang="en-US" dirty="0" smtClean="0"/>
              <a:t>paragraph</a:t>
            </a:r>
            <a:endParaRPr lang="bg-BG" dirty="0" smtClean="0"/>
          </a:p>
          <a:p>
            <a:pPr marL="285750" lvl="0" indent="-285750">
              <a:buFont typeface="Wingdings" panose="05000000000000000000" pitchFamily="2" charset="2"/>
              <a:buChar char="Ø"/>
            </a:pPr>
            <a:r>
              <a:rPr lang="en-US" dirty="0"/>
              <a:t>Choose one speaker to present the information.</a:t>
            </a:r>
            <a:endParaRPr lang="bg-BG" dirty="0"/>
          </a:p>
          <a:p>
            <a:pPr marL="285750" lvl="0" indent="-285750">
              <a:buFont typeface="Wingdings" panose="05000000000000000000" pitchFamily="2" charset="2"/>
              <a:buChar char="Ø"/>
            </a:pPr>
            <a:r>
              <a:rPr lang="en-US" dirty="0"/>
              <a:t>Pin your mini-poster on the wall</a:t>
            </a:r>
            <a:endParaRPr lang="bg-BG" dirty="0"/>
          </a:p>
          <a:p>
            <a:pPr algn="ctr"/>
            <a:endParaRPr lang="bg-BG" b="1" dirty="0" smtClean="0"/>
          </a:p>
          <a:p>
            <a:pPr algn="ctr"/>
            <a:r>
              <a:rPr lang="en-US" b="1" dirty="0" smtClean="0"/>
              <a:t>WORK </a:t>
            </a:r>
            <a:r>
              <a:rPr lang="en-US" b="1" dirty="0"/>
              <a:t>IN GROUP AS A TEAM!!!</a:t>
            </a:r>
            <a:endParaRPr lang="bg-BG" dirty="0"/>
          </a:p>
          <a:p>
            <a:pPr algn="ctr"/>
            <a:r>
              <a:rPr lang="en-US" b="1" dirty="0"/>
              <a:t>USE ENGLISH AS YOUR WORKING LANGUAGE!!!</a:t>
            </a:r>
            <a:endParaRPr lang="bg-BG" dirty="0"/>
          </a:p>
          <a:p>
            <a:pPr lvl="0" algn="ctr"/>
            <a:endParaRPr lang="bg-BG" dirty="0"/>
          </a:p>
        </p:txBody>
      </p:sp>
      <p:pic>
        <p:nvPicPr>
          <p:cNvPr id="14" name="Picture 13"/>
          <p:cNvPicPr>
            <a:picLocks noChangeAspect="1"/>
          </p:cNvPicPr>
          <p:nvPr/>
        </p:nvPicPr>
        <p:blipFill rotWithShape="1">
          <a:blip r:embed="rId2"/>
          <a:srcRect l="21621" t="22590" r="21354" b="8996"/>
          <a:stretch/>
        </p:blipFill>
        <p:spPr>
          <a:xfrm>
            <a:off x="5488232" y="1094508"/>
            <a:ext cx="6593398" cy="4447309"/>
          </a:xfrm>
          <a:prstGeom prst="rect">
            <a:avLst/>
          </a:prstGeom>
        </p:spPr>
      </p:pic>
      <p:sp>
        <p:nvSpPr>
          <p:cNvPr id="15" name="TextBox 14"/>
          <p:cNvSpPr txBox="1"/>
          <p:nvPr/>
        </p:nvSpPr>
        <p:spPr>
          <a:xfrm>
            <a:off x="2070079" y="4421284"/>
            <a:ext cx="1334020"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bg-BG" sz="3200" dirty="0" smtClean="0"/>
              <a:t>15 </a:t>
            </a:r>
            <a:r>
              <a:rPr lang="bg-BG" sz="3200" dirty="0" err="1" smtClean="0"/>
              <a:t>min</a:t>
            </a:r>
            <a:endParaRPr lang="bg-BG" sz="3200" dirty="0"/>
          </a:p>
        </p:txBody>
      </p:sp>
    </p:spTree>
    <p:extLst>
      <p:ext uri="{BB962C8B-B14F-4D97-AF65-F5344CB8AC3E}">
        <p14:creationId xmlns:p14="http://schemas.microsoft.com/office/powerpoint/2010/main" val="2754204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555</Words>
  <Application>Microsoft Office PowerPoint</Application>
  <PresentationFormat>Widescreen</PresentationFormat>
  <Paragraphs>59</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Berlin Sans FB</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Владимира Тенева</dc:creator>
  <cp:lastModifiedBy>Владимира Тенева</cp:lastModifiedBy>
  <cp:revision>25</cp:revision>
  <dcterms:created xsi:type="dcterms:W3CDTF">2016-12-12T07:31:00Z</dcterms:created>
  <dcterms:modified xsi:type="dcterms:W3CDTF">2016-12-15T09:36:54Z</dcterms:modified>
</cp:coreProperties>
</file>